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Arial" charset="1" panose="020B0502020202020204"/>
      <p:regular r:id="rId12"/>
    </p:embeddedFont>
    <p:embeddedFont>
      <p:font typeface="Arial Bold" charset="1" panose="020B0802020202020204"/>
      <p:regular r:id="rId13"/>
    </p:embeddedFont>
    <p:embeddedFont>
      <p:font typeface="Arial Italics" charset="1" panose="020B0502020202090204"/>
      <p:regular r:id="rId14"/>
    </p:embeddedFont>
    <p:embeddedFont>
      <p:font typeface="Arial Bold Italics" charset="1" panose="020B0802020202090204"/>
      <p:regular r:id="rId15"/>
    </p:embeddedFont>
    <p:embeddedFont>
      <p:font typeface="Raleway" charset="1" panose="00000000000000000000"/>
      <p:regular r:id="rId16"/>
    </p:embeddedFont>
    <p:embeddedFont>
      <p:font typeface="Raleway Bold" charset="1" panose="00000000000000000000"/>
      <p:regular r:id="rId17"/>
    </p:embeddedFont>
    <p:embeddedFont>
      <p:font typeface="Raleway Italics" charset="1" panose="00000000000000000000"/>
      <p:regular r:id="rId18"/>
    </p:embeddedFont>
    <p:embeddedFont>
      <p:font typeface="Raleway Bold Italics" charset="1" panose="00000000000000000000"/>
      <p:regular r:id="rId19"/>
    </p:embeddedFont>
    <p:embeddedFont>
      <p:font typeface="Raleway Thin" charset="1" panose="00000000000000000000"/>
      <p:regular r:id="rId20"/>
    </p:embeddedFont>
    <p:embeddedFont>
      <p:font typeface="Raleway Thin Italics" charset="1" panose="00000000000000000000"/>
      <p:regular r:id="rId21"/>
    </p:embeddedFont>
    <p:embeddedFont>
      <p:font typeface="Raleway Extra-Light" charset="1" panose="00000000000000000000"/>
      <p:regular r:id="rId22"/>
    </p:embeddedFont>
    <p:embeddedFont>
      <p:font typeface="Raleway Extra-Light Italics" charset="1" panose="00000000000000000000"/>
      <p:regular r:id="rId23"/>
    </p:embeddedFont>
    <p:embeddedFont>
      <p:font typeface="Raleway Light" charset="1" panose="00000000000000000000"/>
      <p:regular r:id="rId24"/>
    </p:embeddedFont>
    <p:embeddedFont>
      <p:font typeface="Raleway Light Italics" charset="1" panose="00000000000000000000"/>
      <p:regular r:id="rId25"/>
    </p:embeddedFont>
    <p:embeddedFont>
      <p:font typeface="Raleway Medium" charset="1" panose="00000000000000000000"/>
      <p:regular r:id="rId26"/>
    </p:embeddedFont>
    <p:embeddedFont>
      <p:font typeface="Raleway Medium Italics" charset="1" panose="00000000000000000000"/>
      <p:regular r:id="rId27"/>
    </p:embeddedFont>
    <p:embeddedFont>
      <p:font typeface="Raleway Semi-Bold" charset="1" panose="00000000000000000000"/>
      <p:regular r:id="rId28"/>
    </p:embeddedFont>
    <p:embeddedFont>
      <p:font typeface="Raleway Semi-Bold Italics" charset="1" panose="00000000000000000000"/>
      <p:regular r:id="rId29"/>
    </p:embeddedFont>
    <p:embeddedFont>
      <p:font typeface="Raleway Ultra-Bold" charset="1" panose="00000000000000000000"/>
      <p:regular r:id="rId30"/>
    </p:embeddedFont>
    <p:embeddedFont>
      <p:font typeface="Raleway Ultra-Bold Italics" charset="1" panose="00000000000000000000"/>
      <p:regular r:id="rId31"/>
    </p:embeddedFont>
    <p:embeddedFont>
      <p:font typeface="Raleway Heavy" charset="1" panose="00000000000000000000"/>
      <p:regular r:id="rId32"/>
    </p:embeddedFont>
    <p:embeddedFont>
      <p:font typeface="Raleway Heavy Italics" charset="1" panose="00000000000000000000"/>
      <p:regular r:id="rId33"/>
    </p:embeddedFont>
    <p:embeddedFont>
      <p:font typeface="Canva Sans" charset="1" panose="020B0503030501040103"/>
      <p:regular r:id="rId34"/>
    </p:embeddedFont>
    <p:embeddedFont>
      <p:font typeface="Canva Sans Bold" charset="1" panose="020B0803030501040103"/>
      <p:regular r:id="rId35"/>
    </p:embeddedFont>
    <p:embeddedFont>
      <p:font typeface="Canva Sans Italics" charset="1" panose="020B0503030501040103"/>
      <p:regular r:id="rId36"/>
    </p:embeddedFont>
    <p:embeddedFont>
      <p:font typeface="Canva Sans Bold Italics" charset="1" panose="020B0803030501040103"/>
      <p:regular r:id="rId37"/>
    </p:embeddedFont>
    <p:embeddedFont>
      <p:font typeface="Canva Sans Medium" charset="1" panose="020B0603030501040103"/>
      <p:regular r:id="rId38"/>
    </p:embeddedFont>
    <p:embeddedFont>
      <p:font typeface="Canva Sans Medium Italics" charset="1" panose="020B0603030501040103"/>
      <p:regular r:id="rId39"/>
    </p:embeddedFont>
    <p:embeddedFont>
      <p:font typeface="Poppins" charset="1" panose="00000500000000000000"/>
      <p:regular r:id="rId40"/>
    </p:embeddedFont>
    <p:embeddedFont>
      <p:font typeface="Poppins Bold" charset="1" panose="00000800000000000000"/>
      <p:regular r:id="rId41"/>
    </p:embeddedFont>
    <p:embeddedFont>
      <p:font typeface="Poppins Italics" charset="1" panose="00000500000000000000"/>
      <p:regular r:id="rId42"/>
    </p:embeddedFont>
    <p:embeddedFont>
      <p:font typeface="Poppins Bold Italics" charset="1" panose="00000800000000000000"/>
      <p:regular r:id="rId43"/>
    </p:embeddedFont>
    <p:embeddedFont>
      <p:font typeface="Poppins Thin" charset="1" panose="00000300000000000000"/>
      <p:regular r:id="rId44"/>
    </p:embeddedFont>
    <p:embeddedFont>
      <p:font typeface="Poppins Thin Italics" charset="1" panose="00000300000000000000"/>
      <p:regular r:id="rId45"/>
    </p:embeddedFont>
    <p:embeddedFont>
      <p:font typeface="Poppins Extra-Light" charset="1" panose="00000300000000000000"/>
      <p:regular r:id="rId46"/>
    </p:embeddedFont>
    <p:embeddedFont>
      <p:font typeface="Poppins Extra-Light Italics" charset="1" panose="00000300000000000000"/>
      <p:regular r:id="rId47"/>
    </p:embeddedFont>
    <p:embeddedFont>
      <p:font typeface="Poppins Light" charset="1" panose="00000400000000000000"/>
      <p:regular r:id="rId48"/>
    </p:embeddedFont>
    <p:embeddedFont>
      <p:font typeface="Poppins Light Italics" charset="1" panose="00000400000000000000"/>
      <p:regular r:id="rId49"/>
    </p:embeddedFont>
    <p:embeddedFont>
      <p:font typeface="Poppins Medium" charset="1" panose="00000600000000000000"/>
      <p:regular r:id="rId50"/>
    </p:embeddedFont>
    <p:embeddedFont>
      <p:font typeface="Poppins Medium Italics" charset="1" panose="00000600000000000000"/>
      <p:regular r:id="rId51"/>
    </p:embeddedFont>
    <p:embeddedFont>
      <p:font typeface="Poppins Semi-Bold" charset="1" panose="00000700000000000000"/>
      <p:regular r:id="rId52"/>
    </p:embeddedFont>
    <p:embeddedFont>
      <p:font typeface="Poppins Semi-Bold Italics" charset="1" panose="00000700000000000000"/>
      <p:regular r:id="rId53"/>
    </p:embeddedFont>
    <p:embeddedFont>
      <p:font typeface="Poppins Ultra-Bold" charset="1" panose="00000900000000000000"/>
      <p:regular r:id="rId54"/>
    </p:embeddedFont>
    <p:embeddedFont>
      <p:font typeface="Poppins Ultra-Bold Italics" charset="1" panose="00000900000000000000"/>
      <p:regular r:id="rId55"/>
    </p:embeddedFont>
    <p:embeddedFont>
      <p:font typeface="Poppins Heavy" charset="1" panose="00000A00000000000000"/>
      <p:regular r:id="rId56"/>
    </p:embeddedFont>
    <p:embeddedFont>
      <p:font typeface="Poppins Heavy Italics" charset="1" panose="00000A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70" Target="slides/slide13.xml" Type="http://schemas.openxmlformats.org/officeDocument/2006/relationships/slide"/><Relationship Id="rId71" Target="slides/slide1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https://api.worldbank.org/v2/en/indicator/SL.UEM.TOTL.ZS?downloadformat=csv" TargetMode="External" Type="http://schemas.openxmlformats.org/officeDocument/2006/relationships/hyperlink"/><Relationship Id="rId11" Target="https://api.worldbank.org/v2/en/indicator/SL.UEM.TOTL.ZS?downloadformat=csv"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true" flipV="false" rot="0">
            <a:off x="-243643" y="6038690"/>
            <a:ext cx="4947086" cy="4248310"/>
          </a:xfrm>
          <a:custGeom>
            <a:avLst/>
            <a:gdLst/>
            <a:ahLst/>
            <a:cxnLst/>
            <a:rect r="r" b="b" t="t" l="l"/>
            <a:pathLst>
              <a:path h="4248310" w="4947086">
                <a:moveTo>
                  <a:pt x="4947086" y="0"/>
                </a:moveTo>
                <a:lnTo>
                  <a:pt x="0" y="0"/>
                </a:lnTo>
                <a:lnTo>
                  <a:pt x="0" y="4248310"/>
                </a:lnTo>
                <a:lnTo>
                  <a:pt x="4947086" y="4248310"/>
                </a:lnTo>
                <a:lnTo>
                  <a:pt x="49470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4889597" y="0"/>
            <a:ext cx="3398403" cy="2918378"/>
          </a:xfrm>
          <a:custGeom>
            <a:avLst/>
            <a:gdLst/>
            <a:ahLst/>
            <a:cxnLst/>
            <a:rect r="r" b="b" t="t" l="l"/>
            <a:pathLst>
              <a:path h="2918378" w="3398403">
                <a:moveTo>
                  <a:pt x="0" y="2918378"/>
                </a:moveTo>
                <a:lnTo>
                  <a:pt x="3398403" y="2918378"/>
                </a:lnTo>
                <a:lnTo>
                  <a:pt x="3398403" y="0"/>
                </a:lnTo>
                <a:lnTo>
                  <a:pt x="0" y="0"/>
                </a:lnTo>
                <a:lnTo>
                  <a:pt x="0" y="291837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310771"/>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39347" y="8733624"/>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569640" y="1028700"/>
            <a:ext cx="11662284" cy="7536751"/>
          </a:xfrm>
          <a:custGeom>
            <a:avLst/>
            <a:gdLst/>
            <a:ahLst/>
            <a:cxnLst/>
            <a:rect r="r" b="b" t="t" l="l"/>
            <a:pathLst>
              <a:path h="7536751" w="11662284">
                <a:moveTo>
                  <a:pt x="0" y="0"/>
                </a:moveTo>
                <a:lnTo>
                  <a:pt x="11662284" y="0"/>
                </a:lnTo>
                <a:lnTo>
                  <a:pt x="11662284" y="7536751"/>
                </a:lnTo>
                <a:lnTo>
                  <a:pt x="0" y="7536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600410" y="2804078"/>
            <a:ext cx="17087180" cy="1953260"/>
          </a:xfrm>
          <a:prstGeom prst="rect">
            <a:avLst/>
          </a:prstGeom>
        </p:spPr>
        <p:txBody>
          <a:bodyPr anchor="t" rtlCol="false" tIns="0" lIns="0" bIns="0" rIns="0">
            <a:spAutoFit/>
          </a:bodyPr>
          <a:lstStyle/>
          <a:p>
            <a:pPr algn="ctr">
              <a:lnSpc>
                <a:spcPts val="7839"/>
              </a:lnSpc>
            </a:pPr>
            <a:r>
              <a:rPr lang="en-US" sz="5599">
                <a:solidFill>
                  <a:srgbClr val="FFFFFF"/>
                </a:solidFill>
                <a:latin typeface="Canva Sans Bold"/>
              </a:rPr>
              <a:t>Correlation of unemployment and crime data for </a:t>
            </a:r>
          </a:p>
          <a:p>
            <a:pPr algn="ctr">
              <a:lnSpc>
                <a:spcPts val="7839"/>
              </a:lnSpc>
            </a:pPr>
            <a:r>
              <a:rPr lang="en-US" sz="5599">
                <a:solidFill>
                  <a:srgbClr val="FFFFFF"/>
                </a:solidFill>
                <a:latin typeface="Canva Sans Bold"/>
              </a:rPr>
              <a:t>G7 nations + India</a:t>
            </a:r>
          </a:p>
        </p:txBody>
      </p:sp>
      <p:sp>
        <p:nvSpPr>
          <p:cNvPr name="TextBox 8" id="8"/>
          <p:cNvSpPr txBox="true"/>
          <p:nvPr/>
        </p:nvSpPr>
        <p:spPr>
          <a:xfrm rot="0">
            <a:off x="6918060" y="8124745"/>
            <a:ext cx="4827910" cy="2026380"/>
          </a:xfrm>
          <a:prstGeom prst="rect">
            <a:avLst/>
          </a:prstGeom>
        </p:spPr>
        <p:txBody>
          <a:bodyPr anchor="t" rtlCol="false" tIns="0" lIns="0" bIns="0" rIns="0">
            <a:spAutoFit/>
          </a:bodyPr>
          <a:lstStyle/>
          <a:p>
            <a:pPr algn="ctr">
              <a:lnSpc>
                <a:spcPts val="3284"/>
              </a:lnSpc>
            </a:pPr>
            <a:r>
              <a:rPr lang="en-US" sz="2346">
                <a:solidFill>
                  <a:srgbClr val="FFFFFF"/>
                </a:solidFill>
                <a:latin typeface="Canva Sans Bold Italics"/>
              </a:rPr>
              <a:t>presented by</a:t>
            </a:r>
          </a:p>
          <a:p>
            <a:pPr algn="ctr">
              <a:lnSpc>
                <a:spcPts val="3284"/>
              </a:lnSpc>
            </a:pPr>
            <a:r>
              <a:rPr lang="en-US" sz="2346">
                <a:solidFill>
                  <a:srgbClr val="FFFFFF"/>
                </a:solidFill>
                <a:latin typeface="Canva Sans Bold"/>
              </a:rPr>
              <a:t>Name: Raj Sinha</a:t>
            </a:r>
          </a:p>
          <a:p>
            <a:pPr algn="ctr">
              <a:lnSpc>
                <a:spcPts val="3284"/>
              </a:lnSpc>
            </a:pPr>
            <a:r>
              <a:rPr lang="en-US" sz="2346">
                <a:solidFill>
                  <a:srgbClr val="FFFFFF"/>
                </a:solidFill>
                <a:latin typeface="Canva Sans Bold"/>
              </a:rPr>
              <a:t>Subject: MADE</a:t>
            </a:r>
          </a:p>
          <a:p>
            <a:pPr algn="ctr">
              <a:lnSpc>
                <a:spcPts val="3284"/>
              </a:lnSpc>
            </a:pPr>
            <a:r>
              <a:rPr lang="en-US" sz="2346">
                <a:solidFill>
                  <a:srgbClr val="FFFFFF"/>
                </a:solidFill>
                <a:latin typeface="Canva Sans Bold"/>
              </a:rPr>
              <a:t>IDM id: we90xamu</a:t>
            </a:r>
          </a:p>
          <a:p>
            <a:pPr algn="ctr">
              <a:lnSpc>
                <a:spcPts val="3284"/>
              </a:lnSpc>
            </a:pPr>
            <a:r>
              <a:rPr lang="en-US" sz="2346">
                <a:solidFill>
                  <a:srgbClr val="FFFFFF"/>
                </a:solidFill>
                <a:latin typeface="Canva Sans Bold"/>
              </a:rPr>
              <a:t>Matriculation Number: 23196502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384023" cy="10287000"/>
          </a:xfrm>
          <a:prstGeom prst="rect">
            <a:avLst/>
          </a:prstGeom>
          <a:solidFill>
            <a:srgbClr val="F9B80C"/>
          </a:solidFill>
        </p:spPr>
      </p:sp>
      <p:sp>
        <p:nvSpPr>
          <p:cNvPr name="Freeform 3" id="3"/>
          <p:cNvSpPr/>
          <p:nvPr/>
        </p:nvSpPr>
        <p:spPr>
          <a:xfrm flipH="true" flipV="false" rot="0">
            <a:off x="0" y="7686993"/>
            <a:ext cx="3027665" cy="2600007"/>
          </a:xfrm>
          <a:custGeom>
            <a:avLst/>
            <a:gdLst/>
            <a:ahLst/>
            <a:cxnLst/>
            <a:rect r="r" b="b" t="t" l="l"/>
            <a:pathLst>
              <a:path h="2600007" w="3027665">
                <a:moveTo>
                  <a:pt x="3027665" y="0"/>
                </a:moveTo>
                <a:lnTo>
                  <a:pt x="0" y="0"/>
                </a:lnTo>
                <a:lnTo>
                  <a:pt x="0" y="2600007"/>
                </a:lnTo>
                <a:lnTo>
                  <a:pt x="3027665" y="2600007"/>
                </a:lnTo>
                <a:lnTo>
                  <a:pt x="302766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624047" y="8847122"/>
            <a:ext cx="1519953" cy="1769960"/>
          </a:xfrm>
          <a:custGeom>
            <a:avLst/>
            <a:gdLst/>
            <a:ahLst/>
            <a:cxnLst/>
            <a:rect r="r" b="b" t="t" l="l"/>
            <a:pathLst>
              <a:path h="1769960" w="1519953">
                <a:moveTo>
                  <a:pt x="0" y="0"/>
                </a:moveTo>
                <a:lnTo>
                  <a:pt x="1519953" y="0"/>
                </a:lnTo>
                <a:lnTo>
                  <a:pt x="1519953" y="1769961"/>
                </a:lnTo>
                <a:lnTo>
                  <a:pt x="0" y="1769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017823" y="-438368"/>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600509" y="91324"/>
            <a:ext cx="9419191" cy="9382621"/>
          </a:xfrm>
          <a:custGeom>
            <a:avLst/>
            <a:gdLst/>
            <a:ahLst/>
            <a:cxnLst/>
            <a:rect r="r" b="b" t="t" l="l"/>
            <a:pathLst>
              <a:path h="9382621" w="9419191">
                <a:moveTo>
                  <a:pt x="0" y="0"/>
                </a:moveTo>
                <a:lnTo>
                  <a:pt x="9419190" y="0"/>
                </a:lnTo>
                <a:lnTo>
                  <a:pt x="9419190" y="9382621"/>
                </a:lnTo>
                <a:lnTo>
                  <a:pt x="0" y="9382621"/>
                </a:lnTo>
                <a:lnTo>
                  <a:pt x="0" y="0"/>
                </a:lnTo>
                <a:close/>
              </a:path>
            </a:pathLst>
          </a:custGeom>
          <a:blipFill>
            <a:blip r:embed="rId6"/>
            <a:stretch>
              <a:fillRect l="0" t="0" r="0" b="0"/>
            </a:stretch>
          </a:blipFill>
        </p:spPr>
      </p:sp>
      <p:sp>
        <p:nvSpPr>
          <p:cNvPr name="TextBox 7" id="7"/>
          <p:cNvSpPr txBox="true"/>
          <p:nvPr/>
        </p:nvSpPr>
        <p:spPr>
          <a:xfrm rot="0">
            <a:off x="8384023" y="9330364"/>
            <a:ext cx="9635676" cy="727709"/>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Fig2: Correlation between Unemployment &amp; Crime</a:t>
            </a:r>
          </a:p>
          <a:p>
            <a:pPr algn="ctr">
              <a:lnSpc>
                <a:spcPts val="2940"/>
              </a:lnSpc>
            </a:pPr>
            <a:r>
              <a:rPr lang="en-US" sz="2100">
                <a:solidFill>
                  <a:srgbClr val="000000"/>
                </a:solidFill>
                <a:latin typeface="Canva Sans"/>
              </a:rPr>
              <a:t>year wise in G7+India.</a:t>
            </a:r>
          </a:p>
        </p:txBody>
      </p:sp>
      <p:sp>
        <p:nvSpPr>
          <p:cNvPr name="TextBox 8" id="8"/>
          <p:cNvSpPr txBox="true"/>
          <p:nvPr/>
        </p:nvSpPr>
        <p:spPr>
          <a:xfrm rot="0">
            <a:off x="0" y="2876134"/>
            <a:ext cx="8102002" cy="4441511"/>
          </a:xfrm>
          <a:prstGeom prst="rect">
            <a:avLst/>
          </a:prstGeom>
        </p:spPr>
        <p:txBody>
          <a:bodyPr anchor="t" rtlCol="false" tIns="0" lIns="0" bIns="0" rIns="0">
            <a:spAutoFit/>
          </a:bodyPr>
          <a:lstStyle/>
          <a:p>
            <a:pPr marL="785305" indent="-392653" lvl="1">
              <a:lnSpc>
                <a:spcPts val="5092"/>
              </a:lnSpc>
              <a:buFont typeface="Arial"/>
              <a:buChar char="•"/>
            </a:pPr>
            <a:r>
              <a:rPr lang="en-US" sz="3637">
                <a:solidFill>
                  <a:srgbClr val="FFFFFF"/>
                </a:solidFill>
                <a:latin typeface="Canva Sans"/>
              </a:rPr>
              <a:t>High</a:t>
            </a:r>
            <a:r>
              <a:rPr lang="en-US" sz="3637">
                <a:solidFill>
                  <a:srgbClr val="FFFFFF"/>
                </a:solidFill>
                <a:latin typeface="Canva Sans"/>
              </a:rPr>
              <a:t> Pearson Correlation (2009, 2010, 2011, 2012, 2020): Moderately Strong Linear Relationship.</a:t>
            </a:r>
          </a:p>
          <a:p>
            <a:pPr marL="785305" indent="-392653" lvl="1">
              <a:lnSpc>
                <a:spcPts val="5092"/>
              </a:lnSpc>
              <a:buFont typeface="Arial"/>
              <a:buChar char="•"/>
            </a:pPr>
            <a:r>
              <a:rPr lang="en-US" sz="3637">
                <a:solidFill>
                  <a:srgbClr val="FFFFFF"/>
                </a:solidFill>
                <a:latin typeface="Canva Sans"/>
              </a:rPr>
              <a:t>Weak Relationship (2001-2008, 2013-2019): Weak Correlation</a:t>
            </a:r>
          </a:p>
          <a:p>
            <a:pPr>
              <a:lnSpc>
                <a:spcPts val="5092"/>
              </a:lnSpc>
            </a:pPr>
          </a:p>
        </p:txBody>
      </p:sp>
      <p:sp>
        <p:nvSpPr>
          <p:cNvPr name="TextBox 9" id="9"/>
          <p:cNvSpPr txBox="true"/>
          <p:nvPr/>
        </p:nvSpPr>
        <p:spPr>
          <a:xfrm rot="0">
            <a:off x="326424" y="1828253"/>
            <a:ext cx="7731175" cy="657030"/>
          </a:xfrm>
          <a:prstGeom prst="rect">
            <a:avLst/>
          </a:prstGeom>
        </p:spPr>
        <p:txBody>
          <a:bodyPr anchor="t" rtlCol="false" tIns="0" lIns="0" bIns="0" rIns="0">
            <a:spAutoFit/>
          </a:bodyPr>
          <a:lstStyle/>
          <a:p>
            <a:pPr algn="ctr">
              <a:lnSpc>
                <a:spcPts val="5260"/>
              </a:lnSpc>
              <a:spcBef>
                <a:spcPct val="0"/>
              </a:spcBef>
            </a:pPr>
            <a:r>
              <a:rPr lang="en-US" sz="3757" spc="-172">
                <a:solidFill>
                  <a:srgbClr val="FFFFFF"/>
                </a:solidFill>
                <a:latin typeface="Raleway Medium"/>
              </a:rPr>
              <a:t>Correlation analysis for  different years</a:t>
            </a:r>
          </a:p>
        </p:txBody>
      </p:sp>
      <p:sp>
        <p:nvSpPr>
          <p:cNvPr name="TextBox 10" id="10"/>
          <p:cNvSpPr txBox="true"/>
          <p:nvPr/>
        </p:nvSpPr>
        <p:spPr>
          <a:xfrm rot="0">
            <a:off x="2635734" y="141605"/>
            <a:ext cx="237552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TextBox 2" id="2"/>
          <p:cNvSpPr txBox="true"/>
          <p:nvPr/>
        </p:nvSpPr>
        <p:spPr>
          <a:xfrm rot="0">
            <a:off x="5973287" y="799363"/>
            <a:ext cx="7223569" cy="1110616"/>
          </a:xfrm>
          <a:prstGeom prst="rect">
            <a:avLst/>
          </a:prstGeom>
        </p:spPr>
        <p:txBody>
          <a:bodyPr anchor="t" rtlCol="false" tIns="0" lIns="0" bIns="0" rIns="0">
            <a:spAutoFit/>
          </a:bodyPr>
          <a:lstStyle/>
          <a:p>
            <a:pPr marL="0" indent="0" lvl="1">
              <a:lnSpc>
                <a:spcPts val="8010"/>
              </a:lnSpc>
            </a:pPr>
            <a:r>
              <a:rPr lang="en-US" sz="8900" spc="-409">
                <a:solidFill>
                  <a:srgbClr val="FFFFFF"/>
                </a:solidFill>
                <a:latin typeface="Raleway Medium"/>
              </a:rPr>
              <a:t>Conclusion</a:t>
            </a:r>
          </a:p>
        </p:txBody>
      </p:sp>
      <p:sp>
        <p:nvSpPr>
          <p:cNvPr name="TextBox 3" id="3"/>
          <p:cNvSpPr txBox="true"/>
          <p:nvPr/>
        </p:nvSpPr>
        <p:spPr>
          <a:xfrm rot="0">
            <a:off x="405544" y="2957133"/>
            <a:ext cx="17882456" cy="8158041"/>
          </a:xfrm>
          <a:prstGeom prst="rect">
            <a:avLst/>
          </a:prstGeom>
        </p:spPr>
        <p:txBody>
          <a:bodyPr anchor="t" rtlCol="false" tIns="0" lIns="0" bIns="0" rIns="0">
            <a:spAutoFit/>
          </a:bodyPr>
          <a:lstStyle/>
          <a:p>
            <a:pPr>
              <a:lnSpc>
                <a:spcPts val="4994"/>
              </a:lnSpc>
            </a:pPr>
            <a:r>
              <a:rPr lang="en-US" sz="3567">
                <a:solidFill>
                  <a:srgbClr val="FFFFFF"/>
                </a:solidFill>
                <a:latin typeface="Raleway Semi-Bold"/>
              </a:rPr>
              <a:t>1. Global Variances: </a:t>
            </a:r>
            <a:r>
              <a:rPr lang="en-US" sz="3567">
                <a:solidFill>
                  <a:srgbClr val="FFFFFF"/>
                </a:solidFill>
                <a:latin typeface="Raleway"/>
              </a:rPr>
              <a:t>Germany and Japan show a strong link, the UK, India, and Italy have a moderate connection, while Canada, France, and the US exhibit less correlation between unemployment and crime.</a:t>
            </a:r>
          </a:p>
          <a:p>
            <a:pPr>
              <a:lnSpc>
                <a:spcPts val="4994"/>
              </a:lnSpc>
            </a:pPr>
          </a:p>
          <a:p>
            <a:pPr>
              <a:lnSpc>
                <a:spcPts val="4994"/>
              </a:lnSpc>
            </a:pPr>
            <a:r>
              <a:rPr lang="en-US" sz="3567">
                <a:solidFill>
                  <a:srgbClr val="FFFFFF"/>
                </a:solidFill>
                <a:latin typeface="Raleway Semi-Bold"/>
              </a:rPr>
              <a:t>2. Temporal Trends: </a:t>
            </a:r>
            <a:r>
              <a:rPr lang="en-US" sz="3567">
                <a:solidFill>
                  <a:srgbClr val="FFFFFF"/>
                </a:solidFill>
                <a:latin typeface="Raleway"/>
              </a:rPr>
              <a:t>Years 2009, 2010, 2011, 2012, 2020 show a strong link, while from 2001 to 2008 and 2013 to 2019, the connection is weak, indicating changing dynamics.</a:t>
            </a:r>
          </a:p>
          <a:p>
            <a:pPr>
              <a:lnSpc>
                <a:spcPts val="4994"/>
              </a:lnSpc>
            </a:pPr>
          </a:p>
          <a:p>
            <a:pPr>
              <a:lnSpc>
                <a:spcPts val="4994"/>
              </a:lnSpc>
              <a:spcBef>
                <a:spcPct val="0"/>
              </a:spcBef>
            </a:pPr>
            <a:r>
              <a:rPr lang="en-US" sz="3567">
                <a:solidFill>
                  <a:srgbClr val="FFFFFF"/>
                </a:solidFill>
                <a:latin typeface="Raleway Semi-Bold"/>
              </a:rPr>
              <a:t>3. Economic Paradox: </a:t>
            </a:r>
            <a:r>
              <a:rPr lang="en-US" sz="3567">
                <a:solidFill>
                  <a:srgbClr val="FFFFFF"/>
                </a:solidFill>
                <a:latin typeface="Raleway"/>
              </a:rPr>
              <a:t>Low unemployment may hide poverty, and high unemployment can coexist with development, emphasizing the complexity of understanding crime dynamics.</a:t>
            </a:r>
          </a:p>
          <a:p>
            <a:pPr>
              <a:lnSpc>
                <a:spcPts val="4994"/>
              </a:lnSpc>
              <a:spcBef>
                <a:spcPct val="0"/>
              </a:spcBef>
            </a:pPr>
          </a:p>
          <a:p>
            <a:pPr>
              <a:lnSpc>
                <a:spcPts val="4994"/>
              </a:lnSpc>
              <a:spcBef>
                <a:spcPct val="0"/>
              </a:spcBef>
            </a:pPr>
          </a:p>
          <a:p>
            <a:pPr>
              <a:lnSpc>
                <a:spcPts val="4994"/>
              </a:lnSpc>
              <a:spcBef>
                <a:spcPct val="0"/>
              </a:spcBef>
            </a:pPr>
          </a:p>
        </p:txBody>
      </p:sp>
      <p:sp>
        <p:nvSpPr>
          <p:cNvPr name="Freeform 4" id="4"/>
          <p:cNvSpPr/>
          <p:nvPr/>
        </p:nvSpPr>
        <p:spPr>
          <a:xfrm flipH="false" flipV="false" rot="0">
            <a:off x="-1925432" y="-2600249"/>
            <a:ext cx="4661953" cy="4748285"/>
          </a:xfrm>
          <a:custGeom>
            <a:avLst/>
            <a:gdLst/>
            <a:ahLst/>
            <a:cxnLst/>
            <a:rect r="r" b="b" t="t" l="l"/>
            <a:pathLst>
              <a:path h="4748285" w="4661953">
                <a:moveTo>
                  <a:pt x="0" y="0"/>
                </a:moveTo>
                <a:lnTo>
                  <a:pt x="4661953" y="0"/>
                </a:lnTo>
                <a:lnTo>
                  <a:pt x="4661953" y="4748285"/>
                </a:lnTo>
                <a:lnTo>
                  <a:pt x="0" y="4748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5391823" y="8342356"/>
            <a:ext cx="5277926" cy="4404669"/>
          </a:xfrm>
          <a:custGeom>
            <a:avLst/>
            <a:gdLst/>
            <a:ahLst/>
            <a:cxnLst/>
            <a:rect r="r" b="b" t="t" l="l"/>
            <a:pathLst>
              <a:path h="4404669" w="5277926">
                <a:moveTo>
                  <a:pt x="0" y="0"/>
                </a:moveTo>
                <a:lnTo>
                  <a:pt x="5277925" y="0"/>
                </a:lnTo>
                <a:lnTo>
                  <a:pt x="5277925" y="4404669"/>
                </a:lnTo>
                <a:lnTo>
                  <a:pt x="0" y="4404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5265704" y="2347882"/>
            <a:ext cx="7756592" cy="6910418"/>
          </a:xfrm>
          <a:custGeom>
            <a:avLst/>
            <a:gdLst/>
            <a:ahLst/>
            <a:cxnLst/>
            <a:rect r="r" b="b" t="t" l="l"/>
            <a:pathLst>
              <a:path h="6910418" w="7756592">
                <a:moveTo>
                  <a:pt x="0" y="0"/>
                </a:moveTo>
                <a:lnTo>
                  <a:pt x="7756592" y="0"/>
                </a:lnTo>
                <a:lnTo>
                  <a:pt x="7756592" y="6910418"/>
                </a:lnTo>
                <a:lnTo>
                  <a:pt x="0" y="6910418"/>
                </a:lnTo>
                <a:lnTo>
                  <a:pt x="0" y="0"/>
                </a:lnTo>
                <a:close/>
              </a:path>
            </a:pathLst>
          </a:custGeom>
          <a:blipFill>
            <a:blip r:embed="rId6">
              <a:alphaModFix amt="18000"/>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Freeform 2" id="2"/>
          <p:cNvSpPr/>
          <p:nvPr/>
        </p:nvSpPr>
        <p:spPr>
          <a:xfrm flipH="true" flipV="false" rot="0">
            <a:off x="-780828" y="7134145"/>
            <a:ext cx="4947086" cy="4248310"/>
          </a:xfrm>
          <a:custGeom>
            <a:avLst/>
            <a:gdLst/>
            <a:ahLst/>
            <a:cxnLst/>
            <a:rect r="r" b="b" t="t" l="l"/>
            <a:pathLst>
              <a:path h="4248310" w="4947086">
                <a:moveTo>
                  <a:pt x="4947086" y="0"/>
                </a:moveTo>
                <a:lnTo>
                  <a:pt x="0" y="0"/>
                </a:lnTo>
                <a:lnTo>
                  <a:pt x="0" y="4248310"/>
                </a:lnTo>
                <a:lnTo>
                  <a:pt x="4947086" y="4248310"/>
                </a:lnTo>
                <a:lnTo>
                  <a:pt x="49470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7548" y="1901027"/>
            <a:ext cx="17888389" cy="6729655"/>
          </a:xfrm>
          <a:prstGeom prst="rect">
            <a:avLst/>
          </a:prstGeom>
        </p:spPr>
        <p:txBody>
          <a:bodyPr anchor="t" rtlCol="false" tIns="0" lIns="0" bIns="0" rIns="0">
            <a:spAutoFit/>
          </a:bodyPr>
          <a:lstStyle/>
          <a:p>
            <a:pPr algn="ctr">
              <a:lnSpc>
                <a:spcPts val="4449"/>
              </a:lnSpc>
            </a:pPr>
            <a:r>
              <a:rPr lang="en-US" sz="3177">
                <a:solidFill>
                  <a:srgbClr val="FFFFFF"/>
                </a:solidFill>
                <a:latin typeface="Canva Sans Bold"/>
              </a:rPr>
              <a:t>1. Causation Complexity:</a:t>
            </a:r>
            <a:r>
              <a:rPr lang="en-US" sz="3177">
                <a:solidFill>
                  <a:srgbClr val="FFFFFF"/>
                </a:solidFill>
                <a:latin typeface="Canva Sans"/>
              </a:rPr>
              <a:t> Correlation ≠ causation; unseen variables complicate the relationship between unemployment and crime.</a:t>
            </a:r>
          </a:p>
          <a:p>
            <a:pPr algn="ctr">
              <a:lnSpc>
                <a:spcPts val="4449"/>
              </a:lnSpc>
            </a:pPr>
          </a:p>
          <a:p>
            <a:pPr algn="ctr">
              <a:lnSpc>
                <a:spcPts val="4449"/>
              </a:lnSpc>
            </a:pPr>
            <a:r>
              <a:rPr lang="en-US" sz="3177">
                <a:solidFill>
                  <a:srgbClr val="FFFFFF"/>
                </a:solidFill>
                <a:latin typeface="Canva Sans"/>
              </a:rPr>
              <a:t>  </a:t>
            </a:r>
            <a:r>
              <a:rPr lang="en-US" sz="3177">
                <a:solidFill>
                  <a:srgbClr val="FFFFFF"/>
                </a:solidFill>
                <a:latin typeface="Canva Sans Bold"/>
              </a:rPr>
              <a:t>2. Data Reliability Concerns: </a:t>
            </a:r>
            <a:r>
              <a:rPr lang="en-US" sz="3177">
                <a:solidFill>
                  <a:srgbClr val="FFFFFF"/>
                </a:solidFill>
                <a:latin typeface="Canva Sans"/>
              </a:rPr>
              <a:t>Findings rely on accurate data; unaccounted seasonal unemployment, unregistered female unemployment, and passive job seekers pose challenges.</a:t>
            </a:r>
          </a:p>
          <a:p>
            <a:pPr algn="ctr">
              <a:lnSpc>
                <a:spcPts val="4449"/>
              </a:lnSpc>
            </a:pPr>
          </a:p>
          <a:p>
            <a:pPr algn="ctr">
              <a:lnSpc>
                <a:spcPts val="4449"/>
              </a:lnSpc>
            </a:pPr>
            <a:r>
              <a:rPr lang="en-US" sz="3177">
                <a:solidFill>
                  <a:srgbClr val="FFFFFF"/>
                </a:solidFill>
                <a:latin typeface="Canva Sans Bold"/>
              </a:rPr>
              <a:t>3. Crime Data Validity:</a:t>
            </a:r>
            <a:r>
              <a:rPr lang="en-US" sz="3177">
                <a:solidFill>
                  <a:srgbClr val="FFFFFF"/>
                </a:solidFill>
                <a:latin typeface="Canva Sans"/>
              </a:rPr>
              <a:t> Homicide data varies; differing assessments and validation processes result in nuanced interpretations.</a:t>
            </a:r>
          </a:p>
          <a:p>
            <a:pPr algn="ctr">
              <a:lnSpc>
                <a:spcPts val="4449"/>
              </a:lnSpc>
            </a:pPr>
          </a:p>
          <a:p>
            <a:pPr algn="ctr">
              <a:lnSpc>
                <a:spcPts val="4449"/>
              </a:lnSpc>
            </a:pPr>
            <a:r>
              <a:rPr lang="en-US" sz="3177">
                <a:solidFill>
                  <a:srgbClr val="FFFFFF"/>
                </a:solidFill>
                <a:latin typeface="Canva Sans Bold"/>
              </a:rPr>
              <a:t>4. Granularity and Regional Oversights:</a:t>
            </a:r>
            <a:r>
              <a:rPr lang="en-US" sz="3177">
                <a:solidFill>
                  <a:srgbClr val="FFFFFF"/>
                </a:solidFill>
                <a:latin typeface="Canva Sans"/>
              </a:rPr>
              <a:t>Lack of specificity in crime types and regional variations within countries may limit insights.</a:t>
            </a:r>
          </a:p>
        </p:txBody>
      </p:sp>
      <p:sp>
        <p:nvSpPr>
          <p:cNvPr name="Freeform 4" id="4"/>
          <p:cNvSpPr/>
          <p:nvPr/>
        </p:nvSpPr>
        <p:spPr>
          <a:xfrm flipH="false" flipV="false" rot="0">
            <a:off x="5837074" y="2057400"/>
            <a:ext cx="6133624" cy="6172200"/>
          </a:xfrm>
          <a:custGeom>
            <a:avLst/>
            <a:gdLst/>
            <a:ahLst/>
            <a:cxnLst/>
            <a:rect r="r" b="b" t="t" l="l"/>
            <a:pathLst>
              <a:path h="6172200" w="6133624">
                <a:moveTo>
                  <a:pt x="0" y="0"/>
                </a:moveTo>
                <a:lnTo>
                  <a:pt x="6133624" y="0"/>
                </a:lnTo>
                <a:lnTo>
                  <a:pt x="6133624" y="6172200"/>
                </a:lnTo>
                <a:lnTo>
                  <a:pt x="0" y="6172200"/>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221540" y="638175"/>
            <a:ext cx="4700960" cy="1000126"/>
          </a:xfrm>
          <a:prstGeom prst="rect">
            <a:avLst/>
          </a:prstGeom>
        </p:spPr>
        <p:txBody>
          <a:bodyPr anchor="t" rtlCol="false" tIns="0" lIns="0" bIns="0" rIns="0">
            <a:spAutoFit/>
          </a:bodyPr>
          <a:lstStyle/>
          <a:p>
            <a:pPr marL="0" indent="0" lvl="1">
              <a:lnSpc>
                <a:spcPts val="7200"/>
              </a:lnSpc>
            </a:pPr>
            <a:r>
              <a:rPr lang="en-US" sz="8000" spc="-368">
                <a:solidFill>
                  <a:srgbClr val="FFFFFF"/>
                </a:solidFill>
                <a:latin typeface="Raleway Medium"/>
              </a:rPr>
              <a:t>Limitations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TextBox 2" id="2"/>
          <p:cNvSpPr txBox="true"/>
          <p:nvPr/>
        </p:nvSpPr>
        <p:spPr>
          <a:xfrm rot="0">
            <a:off x="429748" y="2541741"/>
            <a:ext cx="17535941" cy="65811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1. Multifactorial Analysis: </a:t>
            </a:r>
            <a:r>
              <a:rPr lang="en-US" sz="3399">
                <a:solidFill>
                  <a:srgbClr val="FFFFFF"/>
                </a:solidFill>
                <a:latin typeface="Canva Sans"/>
              </a:rPr>
              <a:t>Examine social policies, education, and economic conditions collectively impacting crime for a nuanced view.</a:t>
            </a:r>
          </a:p>
          <a:p>
            <a:pPr algn="ctr">
              <a:lnSpc>
                <a:spcPts val="4759"/>
              </a:lnSpc>
            </a:pPr>
          </a:p>
          <a:p>
            <a:pPr algn="ctr">
              <a:lnSpc>
                <a:spcPts val="4759"/>
              </a:lnSpc>
            </a:pPr>
            <a:r>
              <a:rPr lang="en-US" sz="3399">
                <a:solidFill>
                  <a:srgbClr val="FFFFFF"/>
                </a:solidFill>
                <a:latin typeface="Canva Sans Bold"/>
              </a:rPr>
              <a:t>2. Policy Evaluation: </a:t>
            </a:r>
            <a:r>
              <a:rPr lang="en-US" sz="3399">
                <a:solidFill>
                  <a:srgbClr val="FFFFFF"/>
                </a:solidFill>
                <a:latin typeface="Canva Sans"/>
              </a:rPr>
              <a:t>Assess diverse policies' influence on unemployment-crime dynamics for effective strategy development.</a:t>
            </a:r>
          </a:p>
          <a:p>
            <a:pPr algn="ctr">
              <a:lnSpc>
                <a:spcPts val="4759"/>
              </a:lnSpc>
            </a:pPr>
          </a:p>
          <a:p>
            <a:pPr algn="ctr">
              <a:lnSpc>
                <a:spcPts val="4759"/>
              </a:lnSpc>
            </a:pPr>
            <a:r>
              <a:rPr lang="en-US" sz="3399">
                <a:solidFill>
                  <a:srgbClr val="FFFFFF"/>
                </a:solidFill>
                <a:latin typeface="Canva Sans Bold"/>
              </a:rPr>
              <a:t>3. Machine Learning Insights: </a:t>
            </a:r>
            <a:r>
              <a:rPr lang="en-US" sz="3399">
                <a:solidFill>
                  <a:srgbClr val="FFFFFF"/>
                </a:solidFill>
                <a:latin typeface="Canva Sans"/>
              </a:rPr>
              <a:t>Use regression trees or neural networks for complex pattern revelation beyond traditional statistics.</a:t>
            </a:r>
          </a:p>
          <a:p>
            <a:pPr algn="ctr">
              <a:lnSpc>
                <a:spcPts val="4759"/>
              </a:lnSpc>
            </a:pPr>
          </a:p>
          <a:p>
            <a:pPr algn="ctr">
              <a:lnSpc>
                <a:spcPts val="4759"/>
              </a:lnSpc>
            </a:pPr>
            <a:r>
              <a:rPr lang="en-US" sz="3399">
                <a:solidFill>
                  <a:srgbClr val="FFFFFF"/>
                </a:solidFill>
                <a:latin typeface="Arial Bold"/>
              </a:rPr>
              <a:t>4. Global Comparative Studies: </a:t>
            </a:r>
            <a:r>
              <a:rPr lang="en-US" sz="3399">
                <a:solidFill>
                  <a:srgbClr val="FFFFFF"/>
                </a:solidFill>
                <a:latin typeface="Arial"/>
              </a:rPr>
              <a:t>Expand analysis beyond G7 and India for a broader cross-cultural perspective on unemployment and crime.</a:t>
            </a:r>
          </a:p>
        </p:txBody>
      </p:sp>
      <p:sp>
        <p:nvSpPr>
          <p:cNvPr name="Freeform 3" id="3"/>
          <p:cNvSpPr/>
          <p:nvPr/>
        </p:nvSpPr>
        <p:spPr>
          <a:xfrm flipH="false" flipV="false" rot="0">
            <a:off x="5579039" y="1519652"/>
            <a:ext cx="7066056" cy="7182776"/>
          </a:xfrm>
          <a:custGeom>
            <a:avLst/>
            <a:gdLst/>
            <a:ahLst/>
            <a:cxnLst/>
            <a:rect r="r" b="b" t="t" l="l"/>
            <a:pathLst>
              <a:path h="7182776" w="7066056">
                <a:moveTo>
                  <a:pt x="0" y="0"/>
                </a:moveTo>
                <a:lnTo>
                  <a:pt x="7066056" y="0"/>
                </a:lnTo>
                <a:lnTo>
                  <a:pt x="7066056" y="7182775"/>
                </a:lnTo>
                <a:lnTo>
                  <a:pt x="0" y="7182775"/>
                </a:lnTo>
                <a:lnTo>
                  <a:pt x="0"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221540" y="638175"/>
            <a:ext cx="5474122" cy="1000126"/>
          </a:xfrm>
          <a:prstGeom prst="rect">
            <a:avLst/>
          </a:prstGeom>
        </p:spPr>
        <p:txBody>
          <a:bodyPr anchor="t" rtlCol="false" tIns="0" lIns="0" bIns="0" rIns="0">
            <a:spAutoFit/>
          </a:bodyPr>
          <a:lstStyle/>
          <a:p>
            <a:pPr marL="0" indent="0" lvl="1">
              <a:lnSpc>
                <a:spcPts val="7200"/>
              </a:lnSpc>
            </a:pPr>
            <a:r>
              <a:rPr lang="en-US" sz="8000" spc="-368">
                <a:solidFill>
                  <a:srgbClr val="FFFFFF"/>
                </a:solidFill>
                <a:latin typeface="Raleway Medium"/>
              </a:rPr>
              <a:t>Future Work</a:t>
            </a:r>
          </a:p>
        </p:txBody>
      </p:sp>
      <p:sp>
        <p:nvSpPr>
          <p:cNvPr name="Freeform 5" id="5"/>
          <p:cNvSpPr/>
          <p:nvPr/>
        </p:nvSpPr>
        <p:spPr>
          <a:xfrm flipH="true" flipV="false" rot="0">
            <a:off x="-1444843" y="-1705055"/>
            <a:ext cx="4947086" cy="4248310"/>
          </a:xfrm>
          <a:custGeom>
            <a:avLst/>
            <a:gdLst/>
            <a:ahLst/>
            <a:cxnLst/>
            <a:rect r="r" b="b" t="t" l="l"/>
            <a:pathLst>
              <a:path h="4248310" w="4947086">
                <a:moveTo>
                  <a:pt x="4947086" y="0"/>
                </a:moveTo>
                <a:lnTo>
                  <a:pt x="0" y="0"/>
                </a:lnTo>
                <a:lnTo>
                  <a:pt x="0" y="4248310"/>
                </a:lnTo>
                <a:lnTo>
                  <a:pt x="4947086" y="4248310"/>
                </a:lnTo>
                <a:lnTo>
                  <a:pt x="49470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F9B80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664815" y="-2623185"/>
            <a:ext cx="5246370" cy="5246370"/>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4A6418"/>
            </a:solidFill>
          </p:spPr>
        </p:sp>
      </p:grpSp>
      <p:grpSp>
        <p:nvGrpSpPr>
          <p:cNvPr name="Group 4" id="4"/>
          <p:cNvGrpSpPr>
            <a:grpSpLocks noChangeAspect="true"/>
          </p:cNvGrpSpPr>
          <p:nvPr/>
        </p:nvGrpSpPr>
        <p:grpSpPr>
          <a:xfrm rot="0">
            <a:off x="15128722" y="7568984"/>
            <a:ext cx="2130578" cy="213057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4A6418"/>
            </a:solidFill>
          </p:spPr>
        </p:sp>
      </p:grpSp>
      <p:grpSp>
        <p:nvGrpSpPr>
          <p:cNvPr name="Group 6" id="6"/>
          <p:cNvGrpSpPr>
            <a:grpSpLocks noChangeAspect="true"/>
          </p:cNvGrpSpPr>
          <p:nvPr/>
        </p:nvGrpSpPr>
        <p:grpSpPr>
          <a:xfrm rot="0">
            <a:off x="417574" y="294941"/>
            <a:ext cx="2130578" cy="213057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4A6418"/>
            </a:solidFill>
          </p:spPr>
        </p:sp>
      </p:grpSp>
      <p:grpSp>
        <p:nvGrpSpPr>
          <p:cNvPr name="Group 8" id="8"/>
          <p:cNvGrpSpPr>
            <a:grpSpLocks noChangeAspect="true"/>
          </p:cNvGrpSpPr>
          <p:nvPr/>
        </p:nvGrpSpPr>
        <p:grpSpPr>
          <a:xfrm rot="0">
            <a:off x="-2623185" y="7663815"/>
            <a:ext cx="5246370" cy="5246370"/>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4A6418"/>
            </a:solidFill>
          </p:spPr>
        </p:sp>
      </p:grpSp>
      <p:grpSp>
        <p:nvGrpSpPr>
          <p:cNvPr name="Group 10" id="10"/>
          <p:cNvGrpSpPr/>
          <p:nvPr/>
        </p:nvGrpSpPr>
        <p:grpSpPr>
          <a:xfrm rot="0">
            <a:off x="1028700" y="6331276"/>
            <a:ext cx="908326" cy="90832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6418"/>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737"/>
                </a:lnSpc>
              </a:pPr>
            </a:p>
          </p:txBody>
        </p:sp>
      </p:grpSp>
      <p:grpSp>
        <p:nvGrpSpPr>
          <p:cNvPr name="Group 13" id="13"/>
          <p:cNvGrpSpPr/>
          <p:nvPr/>
        </p:nvGrpSpPr>
        <p:grpSpPr>
          <a:xfrm rot="0">
            <a:off x="16350974" y="3047398"/>
            <a:ext cx="908326" cy="90832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6418"/>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737"/>
                </a:lnSpc>
              </a:pPr>
            </a:p>
          </p:txBody>
        </p:sp>
      </p:grpSp>
      <p:grpSp>
        <p:nvGrpSpPr>
          <p:cNvPr name="Group 16" id="16"/>
          <p:cNvGrpSpPr/>
          <p:nvPr/>
        </p:nvGrpSpPr>
        <p:grpSpPr>
          <a:xfrm rot="0">
            <a:off x="5615085" y="1579127"/>
            <a:ext cx="908326" cy="9083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6418"/>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3737"/>
                </a:lnSpc>
              </a:pPr>
            </a:p>
          </p:txBody>
        </p:sp>
      </p:grpSp>
      <p:grpSp>
        <p:nvGrpSpPr>
          <p:cNvPr name="Group 19" id="19"/>
          <p:cNvGrpSpPr/>
          <p:nvPr/>
        </p:nvGrpSpPr>
        <p:grpSpPr>
          <a:xfrm rot="0">
            <a:off x="11764589" y="7799548"/>
            <a:ext cx="908326" cy="90832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6418"/>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737"/>
                </a:lnSpc>
              </a:pPr>
            </a:p>
          </p:txBody>
        </p:sp>
      </p:grpSp>
      <p:sp>
        <p:nvSpPr>
          <p:cNvPr name="TextBox 22" id="22"/>
          <p:cNvSpPr txBox="true"/>
          <p:nvPr/>
        </p:nvSpPr>
        <p:spPr>
          <a:xfrm rot="0">
            <a:off x="2466222" y="4003817"/>
            <a:ext cx="13355557" cy="1669819"/>
          </a:xfrm>
          <a:prstGeom prst="rect">
            <a:avLst/>
          </a:prstGeom>
        </p:spPr>
        <p:txBody>
          <a:bodyPr anchor="t" rtlCol="false" tIns="0" lIns="0" bIns="0" rIns="0">
            <a:spAutoFit/>
          </a:bodyPr>
          <a:lstStyle/>
          <a:p>
            <a:pPr algn="ctr" marL="0" indent="0" lvl="0">
              <a:lnSpc>
                <a:spcPts val="11369"/>
              </a:lnSpc>
              <a:spcBef>
                <a:spcPct val="0"/>
              </a:spcBef>
            </a:pPr>
            <a:r>
              <a:rPr lang="en-US" sz="12493">
                <a:solidFill>
                  <a:srgbClr val="4A6418"/>
                </a:solidFill>
                <a:latin typeface="Poppins Ultra-Bold"/>
              </a:rPr>
              <a:t>THANK YOU</a:t>
            </a:r>
          </a:p>
        </p:txBody>
      </p:sp>
      <p:sp>
        <p:nvSpPr>
          <p:cNvPr name="TextBox 23" id="23"/>
          <p:cNvSpPr txBox="true"/>
          <p:nvPr/>
        </p:nvSpPr>
        <p:spPr>
          <a:xfrm rot="0">
            <a:off x="2466222" y="5812175"/>
            <a:ext cx="13355557" cy="699608"/>
          </a:xfrm>
          <a:prstGeom prst="rect">
            <a:avLst/>
          </a:prstGeom>
        </p:spPr>
        <p:txBody>
          <a:bodyPr anchor="t" rtlCol="false" tIns="0" lIns="0" bIns="0" rIns="0">
            <a:spAutoFit/>
          </a:bodyPr>
          <a:lstStyle/>
          <a:p>
            <a:pPr algn="ctr" marL="0" indent="0" lvl="0">
              <a:lnSpc>
                <a:spcPts val="4963"/>
              </a:lnSpc>
              <a:spcBef>
                <a:spcPct val="0"/>
              </a:spcBef>
            </a:pPr>
            <a:r>
              <a:rPr lang="en-US" sz="4914" u="none">
                <a:solidFill>
                  <a:srgbClr val="FFFFFF"/>
                </a:solidFill>
                <a:latin typeface="Poppins Medium"/>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Freeform 2" id="2"/>
          <p:cNvSpPr/>
          <p:nvPr/>
        </p:nvSpPr>
        <p:spPr>
          <a:xfrm flipH="false" flipV="false" rot="0">
            <a:off x="14058273" y="8360891"/>
            <a:ext cx="5277926" cy="4404669"/>
          </a:xfrm>
          <a:custGeom>
            <a:avLst/>
            <a:gdLst/>
            <a:ahLst/>
            <a:cxnLst/>
            <a:rect r="r" b="b" t="t" l="l"/>
            <a:pathLst>
              <a:path h="4404669" w="5277926">
                <a:moveTo>
                  <a:pt x="0" y="0"/>
                </a:moveTo>
                <a:lnTo>
                  <a:pt x="5277925" y="0"/>
                </a:lnTo>
                <a:lnTo>
                  <a:pt x="5277925"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20035" y="6986259"/>
            <a:ext cx="3843657" cy="3300741"/>
          </a:xfrm>
          <a:custGeom>
            <a:avLst/>
            <a:gdLst/>
            <a:ahLst/>
            <a:cxnLst/>
            <a:rect r="r" b="b" t="t" l="l"/>
            <a:pathLst>
              <a:path h="3300741" w="3843657">
                <a:moveTo>
                  <a:pt x="3843657" y="0"/>
                </a:moveTo>
                <a:lnTo>
                  <a:pt x="0" y="0"/>
                </a:lnTo>
                <a:lnTo>
                  <a:pt x="0" y="3300741"/>
                </a:lnTo>
                <a:lnTo>
                  <a:pt x="3843657" y="3300741"/>
                </a:lnTo>
                <a:lnTo>
                  <a:pt x="384365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51077" y="1548192"/>
            <a:ext cx="6421246" cy="7610365"/>
          </a:xfrm>
          <a:custGeom>
            <a:avLst/>
            <a:gdLst/>
            <a:ahLst/>
            <a:cxnLst/>
            <a:rect r="r" b="b" t="t" l="l"/>
            <a:pathLst>
              <a:path h="7610365" w="6421246">
                <a:moveTo>
                  <a:pt x="0" y="0"/>
                </a:moveTo>
                <a:lnTo>
                  <a:pt x="6421246" y="0"/>
                </a:lnTo>
                <a:lnTo>
                  <a:pt x="6421246" y="7610365"/>
                </a:lnTo>
                <a:lnTo>
                  <a:pt x="0" y="7610365"/>
                </a:lnTo>
                <a:lnTo>
                  <a:pt x="0" y="0"/>
                </a:lnTo>
                <a:close/>
              </a:path>
            </a:pathLst>
          </a:custGeom>
          <a:blipFill>
            <a:blip r:embed="rId8">
              <a:alphaModFix amt="31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863692" y="616873"/>
            <a:ext cx="11318327" cy="931319"/>
          </a:xfrm>
          <a:prstGeom prst="rect">
            <a:avLst/>
          </a:prstGeom>
        </p:spPr>
        <p:txBody>
          <a:bodyPr anchor="t" rtlCol="false" tIns="0" lIns="0" bIns="0" rIns="0">
            <a:spAutoFit/>
          </a:bodyPr>
          <a:lstStyle/>
          <a:p>
            <a:pPr algn="ctr" marL="0" indent="0" lvl="1">
              <a:lnSpc>
                <a:spcPts val="6685"/>
              </a:lnSpc>
            </a:pPr>
            <a:r>
              <a:rPr lang="en-US" sz="7428" spc="-341">
                <a:solidFill>
                  <a:srgbClr val="FFFFFF"/>
                </a:solidFill>
                <a:latin typeface="Raleway Medium"/>
              </a:rPr>
              <a:t>Introduction &amp; Motivation</a:t>
            </a:r>
          </a:p>
        </p:txBody>
      </p:sp>
      <p:sp>
        <p:nvSpPr>
          <p:cNvPr name="TextBox 7" id="7"/>
          <p:cNvSpPr txBox="true"/>
          <p:nvPr/>
        </p:nvSpPr>
        <p:spPr>
          <a:xfrm rot="0">
            <a:off x="0" y="2167443"/>
            <a:ext cx="18288000" cy="5951441"/>
          </a:xfrm>
          <a:prstGeom prst="rect">
            <a:avLst/>
          </a:prstGeom>
        </p:spPr>
        <p:txBody>
          <a:bodyPr anchor="t" rtlCol="false" tIns="0" lIns="0" bIns="0" rIns="0">
            <a:spAutoFit/>
          </a:bodyPr>
          <a:lstStyle/>
          <a:p>
            <a:pPr>
              <a:lnSpc>
                <a:spcPts val="4292"/>
              </a:lnSpc>
            </a:pPr>
            <a:r>
              <a:rPr lang="en-US" sz="3066">
                <a:solidFill>
                  <a:srgbClr val="4A6418"/>
                </a:solidFill>
                <a:latin typeface="Canva Sans Bold"/>
              </a:rPr>
              <a:t>1. Objective: Explore unemployment-crime correlations in G7 countries and India for informed policy-making.</a:t>
            </a:r>
          </a:p>
          <a:p>
            <a:pPr>
              <a:lnSpc>
                <a:spcPts val="4292"/>
              </a:lnSpc>
            </a:pPr>
          </a:p>
          <a:p>
            <a:pPr>
              <a:lnSpc>
                <a:spcPts val="4292"/>
              </a:lnSpc>
            </a:pPr>
            <a:r>
              <a:rPr lang="en-US" sz="3066">
                <a:solidFill>
                  <a:srgbClr val="4A6418"/>
                </a:solidFill>
                <a:latin typeface="Canva Sans Bold"/>
              </a:rPr>
              <a:t>2. Global Focus: Study G7 and India for diverse economic, cultural, and governance insights beyond regions.</a:t>
            </a:r>
          </a:p>
          <a:p>
            <a:pPr>
              <a:lnSpc>
                <a:spcPts val="4292"/>
              </a:lnSpc>
            </a:pPr>
          </a:p>
          <a:p>
            <a:pPr>
              <a:lnSpc>
                <a:spcPts val="4292"/>
              </a:lnSpc>
            </a:pPr>
            <a:r>
              <a:rPr lang="en-US" sz="3066">
                <a:solidFill>
                  <a:srgbClr val="4A6418"/>
                </a:solidFill>
                <a:latin typeface="Canva Sans Bold"/>
              </a:rPr>
              <a:t>3. Statistical Analysis: Use data analysis to find patterns, guiding evidence-based policymaking for targeted interventions.</a:t>
            </a:r>
          </a:p>
          <a:p>
            <a:pPr>
              <a:lnSpc>
                <a:spcPts val="4292"/>
              </a:lnSpc>
            </a:pPr>
          </a:p>
          <a:p>
            <a:pPr>
              <a:lnSpc>
                <a:spcPts val="4292"/>
              </a:lnSpc>
            </a:pPr>
            <a:r>
              <a:rPr lang="en-US" sz="3066">
                <a:solidFill>
                  <a:srgbClr val="4A6418"/>
                </a:solidFill>
                <a:latin typeface="Canva Sans Bold"/>
              </a:rPr>
              <a:t>4. Temporal Perspective:Spanning 2000-2020, observe historical trends amidst evolving socio-economic conditions.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true" flipV="false" rot="0">
            <a:off x="-243643" y="6038690"/>
            <a:ext cx="4947086" cy="4248310"/>
          </a:xfrm>
          <a:custGeom>
            <a:avLst/>
            <a:gdLst/>
            <a:ahLst/>
            <a:cxnLst/>
            <a:rect r="r" b="b" t="t" l="l"/>
            <a:pathLst>
              <a:path h="4248310" w="4947086">
                <a:moveTo>
                  <a:pt x="4947086" y="0"/>
                </a:moveTo>
                <a:lnTo>
                  <a:pt x="0" y="0"/>
                </a:lnTo>
                <a:lnTo>
                  <a:pt x="0" y="4248310"/>
                </a:lnTo>
                <a:lnTo>
                  <a:pt x="4947086" y="4248310"/>
                </a:lnTo>
                <a:lnTo>
                  <a:pt x="49470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4889597" y="0"/>
            <a:ext cx="3398403" cy="2918378"/>
          </a:xfrm>
          <a:custGeom>
            <a:avLst/>
            <a:gdLst/>
            <a:ahLst/>
            <a:cxnLst/>
            <a:rect r="r" b="b" t="t" l="l"/>
            <a:pathLst>
              <a:path h="2918378" w="3398403">
                <a:moveTo>
                  <a:pt x="0" y="2918378"/>
                </a:moveTo>
                <a:lnTo>
                  <a:pt x="3398403" y="2918378"/>
                </a:lnTo>
                <a:lnTo>
                  <a:pt x="3398403" y="0"/>
                </a:lnTo>
                <a:lnTo>
                  <a:pt x="0" y="0"/>
                </a:lnTo>
                <a:lnTo>
                  <a:pt x="0" y="291837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310771"/>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39347" y="8733624"/>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295486" y="2017241"/>
            <a:ext cx="1748794" cy="1722562"/>
          </a:xfrm>
          <a:custGeom>
            <a:avLst/>
            <a:gdLst/>
            <a:ahLst/>
            <a:cxnLst/>
            <a:rect r="r" b="b" t="t" l="l"/>
            <a:pathLst>
              <a:path h="1722562" w="1748794">
                <a:moveTo>
                  <a:pt x="0" y="0"/>
                </a:moveTo>
                <a:lnTo>
                  <a:pt x="1748794" y="0"/>
                </a:lnTo>
                <a:lnTo>
                  <a:pt x="1748794" y="1722562"/>
                </a:lnTo>
                <a:lnTo>
                  <a:pt x="0" y="1722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903649" y="5364008"/>
            <a:ext cx="1866672" cy="1792005"/>
          </a:xfrm>
          <a:custGeom>
            <a:avLst/>
            <a:gdLst/>
            <a:ahLst/>
            <a:cxnLst/>
            <a:rect r="r" b="b" t="t" l="l"/>
            <a:pathLst>
              <a:path h="1792005" w="1866672">
                <a:moveTo>
                  <a:pt x="0" y="0"/>
                </a:moveTo>
                <a:lnTo>
                  <a:pt x="1866672" y="0"/>
                </a:lnTo>
                <a:lnTo>
                  <a:pt x="1866672" y="1792005"/>
                </a:lnTo>
                <a:lnTo>
                  <a:pt x="0" y="17920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6801289" y="188278"/>
            <a:ext cx="3835673" cy="1203313"/>
          </a:xfrm>
          <a:prstGeom prst="rect">
            <a:avLst/>
          </a:prstGeom>
        </p:spPr>
        <p:txBody>
          <a:bodyPr anchor="t" rtlCol="false" tIns="0" lIns="0" bIns="0" rIns="0">
            <a:spAutoFit/>
          </a:bodyPr>
          <a:lstStyle/>
          <a:p>
            <a:pPr algn="ctr">
              <a:lnSpc>
                <a:spcPts val="9800"/>
              </a:lnSpc>
            </a:pPr>
            <a:r>
              <a:rPr lang="en-US" sz="7000">
                <a:solidFill>
                  <a:srgbClr val="FFFFFF"/>
                </a:solidFill>
                <a:latin typeface="Canva Sans Bold"/>
              </a:rPr>
              <a:t>Datasets</a:t>
            </a:r>
          </a:p>
        </p:txBody>
      </p:sp>
      <p:sp>
        <p:nvSpPr>
          <p:cNvPr name="TextBox 9" id="9"/>
          <p:cNvSpPr txBox="true"/>
          <p:nvPr/>
        </p:nvSpPr>
        <p:spPr>
          <a:xfrm rot="0">
            <a:off x="5476262" y="2427206"/>
            <a:ext cx="7715473" cy="887095"/>
          </a:xfrm>
          <a:prstGeom prst="rect">
            <a:avLst/>
          </a:prstGeom>
        </p:spPr>
        <p:txBody>
          <a:bodyPr anchor="t" rtlCol="false" tIns="0" lIns="0" bIns="0" rIns="0">
            <a:spAutoFit/>
          </a:bodyPr>
          <a:lstStyle/>
          <a:p>
            <a:pPr algn="ctr">
              <a:lnSpc>
                <a:spcPts val="7279"/>
              </a:lnSpc>
            </a:pPr>
            <a:r>
              <a:rPr lang="en-US" sz="5199">
                <a:solidFill>
                  <a:srgbClr val="F9B80C"/>
                </a:solidFill>
                <a:latin typeface="Canva Sans Bold"/>
              </a:rPr>
              <a:t>Unemployment Dataset</a:t>
            </a:r>
          </a:p>
        </p:txBody>
      </p:sp>
      <p:sp>
        <p:nvSpPr>
          <p:cNvPr name="TextBox 10" id="10"/>
          <p:cNvSpPr txBox="true"/>
          <p:nvPr/>
        </p:nvSpPr>
        <p:spPr>
          <a:xfrm rot="0">
            <a:off x="6801289" y="5943440"/>
            <a:ext cx="4611663" cy="887095"/>
          </a:xfrm>
          <a:prstGeom prst="rect">
            <a:avLst/>
          </a:prstGeom>
        </p:spPr>
        <p:txBody>
          <a:bodyPr anchor="t" rtlCol="false" tIns="0" lIns="0" bIns="0" rIns="0">
            <a:spAutoFit/>
          </a:bodyPr>
          <a:lstStyle/>
          <a:p>
            <a:pPr algn="ctr">
              <a:lnSpc>
                <a:spcPts val="7279"/>
              </a:lnSpc>
            </a:pPr>
            <a:r>
              <a:rPr lang="en-US" sz="5199">
                <a:solidFill>
                  <a:srgbClr val="F9B80C"/>
                </a:solidFill>
                <a:latin typeface="Canva Sans Bold"/>
              </a:rPr>
              <a:t>Crime Dataset</a:t>
            </a:r>
          </a:p>
        </p:txBody>
      </p:sp>
      <p:sp>
        <p:nvSpPr>
          <p:cNvPr name="TextBox 11" id="11"/>
          <p:cNvSpPr txBox="true"/>
          <p:nvPr/>
        </p:nvSpPr>
        <p:spPr>
          <a:xfrm rot="0">
            <a:off x="5831116" y="4098630"/>
            <a:ext cx="5776020" cy="580390"/>
          </a:xfrm>
          <a:prstGeom prst="rect">
            <a:avLst/>
          </a:prstGeom>
        </p:spPr>
        <p:txBody>
          <a:bodyPr anchor="t" rtlCol="false" tIns="0" lIns="0" bIns="0" rIns="0">
            <a:spAutoFit/>
          </a:bodyPr>
          <a:lstStyle/>
          <a:p>
            <a:pPr algn="ctr">
              <a:lnSpc>
                <a:spcPts val="4759"/>
              </a:lnSpc>
            </a:pPr>
            <a:r>
              <a:rPr lang="en-US" sz="3399" u="sng">
                <a:solidFill>
                  <a:srgbClr val="FFFFFF"/>
                </a:solidFill>
                <a:latin typeface="Canva Sans"/>
                <a:hlinkClick r:id="rId10" tooltip="https://api.worldbank.org/v2/en/indicator/SL.UEM.TOTL.ZS?downloadformat=csv"/>
              </a:rPr>
              <a:t>Link to Unemployment data</a:t>
            </a:r>
          </a:p>
        </p:txBody>
      </p:sp>
      <p:sp>
        <p:nvSpPr>
          <p:cNvPr name="TextBox 12" id="12"/>
          <p:cNvSpPr txBox="true"/>
          <p:nvPr/>
        </p:nvSpPr>
        <p:spPr>
          <a:xfrm rot="0">
            <a:off x="5861615" y="3425795"/>
            <a:ext cx="7962751" cy="521335"/>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a:rPr>
              <a:t>Source: International Labour Organisation</a:t>
            </a:r>
          </a:p>
        </p:txBody>
      </p:sp>
      <p:sp>
        <p:nvSpPr>
          <p:cNvPr name="TextBox 13" id="13"/>
          <p:cNvSpPr txBox="true"/>
          <p:nvPr/>
        </p:nvSpPr>
        <p:spPr>
          <a:xfrm rot="0">
            <a:off x="4922175" y="6944835"/>
            <a:ext cx="9841632" cy="10477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rPr>
              <a:t>Source: UN Office on Drugs and Crime's International </a:t>
            </a:r>
          </a:p>
          <a:p>
            <a:pPr algn="ctr">
              <a:lnSpc>
                <a:spcPts val="4200"/>
              </a:lnSpc>
            </a:pPr>
            <a:r>
              <a:rPr lang="en-US" sz="3000">
                <a:solidFill>
                  <a:srgbClr val="FFFFFF"/>
                </a:solidFill>
                <a:latin typeface="Canva Sans"/>
              </a:rPr>
              <a:t>Homicide Statistics database</a:t>
            </a:r>
          </a:p>
        </p:txBody>
      </p:sp>
      <p:sp>
        <p:nvSpPr>
          <p:cNvPr name="TextBox 14" id="14"/>
          <p:cNvSpPr txBox="true"/>
          <p:nvPr/>
        </p:nvSpPr>
        <p:spPr>
          <a:xfrm rot="0">
            <a:off x="7247104" y="8153234"/>
            <a:ext cx="3720033" cy="580390"/>
          </a:xfrm>
          <a:prstGeom prst="rect">
            <a:avLst/>
          </a:prstGeom>
        </p:spPr>
        <p:txBody>
          <a:bodyPr anchor="t" rtlCol="false" tIns="0" lIns="0" bIns="0" rIns="0">
            <a:spAutoFit/>
          </a:bodyPr>
          <a:lstStyle/>
          <a:p>
            <a:pPr algn="ctr">
              <a:lnSpc>
                <a:spcPts val="4759"/>
              </a:lnSpc>
            </a:pPr>
            <a:r>
              <a:rPr lang="en-US" sz="3399" u="sng">
                <a:solidFill>
                  <a:srgbClr val="FFFFFF"/>
                </a:solidFill>
                <a:latin typeface="Canva Sans"/>
                <a:hlinkClick r:id="rId11" tooltip="https://api.worldbank.org/v2/en/indicator/SL.UEM.TOTL.ZS?downloadformat=csv"/>
              </a:rPr>
              <a:t>Link to crime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grpSp>
        <p:nvGrpSpPr>
          <p:cNvPr name="Group 2" id="2"/>
          <p:cNvGrpSpPr/>
          <p:nvPr/>
        </p:nvGrpSpPr>
        <p:grpSpPr>
          <a:xfrm rot="0">
            <a:off x="6497251" y="2819563"/>
            <a:ext cx="5293498" cy="6153551"/>
            <a:chOff x="0" y="0"/>
            <a:chExt cx="1394172" cy="1620688"/>
          </a:xfrm>
        </p:grpSpPr>
        <p:sp>
          <p:nvSpPr>
            <p:cNvPr name="Freeform 3" id="3"/>
            <p:cNvSpPr/>
            <p:nvPr/>
          </p:nvSpPr>
          <p:spPr>
            <a:xfrm flipH="false" flipV="false" rot="0">
              <a:off x="0" y="0"/>
              <a:ext cx="1394172" cy="1620688"/>
            </a:xfrm>
            <a:custGeom>
              <a:avLst/>
              <a:gdLst/>
              <a:ahLst/>
              <a:cxnLst/>
              <a:rect r="r" b="b" t="t" l="l"/>
              <a:pathLst>
                <a:path h="1620688" w="1394172">
                  <a:moveTo>
                    <a:pt x="11700" y="0"/>
                  </a:moveTo>
                  <a:lnTo>
                    <a:pt x="1382472" y="0"/>
                  </a:lnTo>
                  <a:cubicBezTo>
                    <a:pt x="1388934" y="0"/>
                    <a:pt x="1394172" y="5238"/>
                    <a:pt x="1394172" y="11700"/>
                  </a:cubicBezTo>
                  <a:lnTo>
                    <a:pt x="1394172" y="1608988"/>
                  </a:lnTo>
                  <a:cubicBezTo>
                    <a:pt x="1394172" y="1615450"/>
                    <a:pt x="1388934" y="1620688"/>
                    <a:pt x="1382472" y="1620688"/>
                  </a:cubicBezTo>
                  <a:lnTo>
                    <a:pt x="11700" y="1620688"/>
                  </a:lnTo>
                  <a:cubicBezTo>
                    <a:pt x="5238" y="1620688"/>
                    <a:pt x="0" y="1615450"/>
                    <a:pt x="0" y="1608988"/>
                  </a:cubicBezTo>
                  <a:lnTo>
                    <a:pt x="0" y="11700"/>
                  </a:lnTo>
                  <a:cubicBezTo>
                    <a:pt x="0" y="5238"/>
                    <a:pt x="5238" y="0"/>
                    <a:pt x="11700" y="0"/>
                  </a:cubicBezTo>
                  <a:close/>
                </a:path>
              </a:pathLst>
            </a:custGeom>
            <a:solidFill>
              <a:srgbClr val="4A6418"/>
            </a:solidFill>
          </p:spPr>
        </p:sp>
        <p:sp>
          <p:nvSpPr>
            <p:cNvPr name="TextBox 4" id="4"/>
            <p:cNvSpPr txBox="true"/>
            <p:nvPr/>
          </p:nvSpPr>
          <p:spPr>
            <a:xfrm>
              <a:off x="0" y="-38100"/>
              <a:ext cx="1394172" cy="165878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465094" y="953575"/>
            <a:ext cx="13773543" cy="1249343"/>
          </a:xfrm>
          <a:prstGeom prst="rect">
            <a:avLst/>
          </a:prstGeom>
        </p:spPr>
        <p:txBody>
          <a:bodyPr anchor="t" rtlCol="false" tIns="0" lIns="0" bIns="0" rIns="0">
            <a:spAutoFit/>
          </a:bodyPr>
          <a:lstStyle/>
          <a:p>
            <a:pPr algn="ctr" marL="0" indent="0" lvl="1">
              <a:lnSpc>
                <a:spcPts val="9037"/>
              </a:lnSpc>
            </a:pPr>
            <a:r>
              <a:rPr lang="en-US" sz="10041" spc="-461">
                <a:solidFill>
                  <a:srgbClr val="00694C"/>
                </a:solidFill>
                <a:latin typeface="Raleway Medium"/>
              </a:rPr>
              <a:t>Questions</a:t>
            </a:r>
          </a:p>
        </p:txBody>
      </p:sp>
      <p:grpSp>
        <p:nvGrpSpPr>
          <p:cNvPr name="Group 6" id="6"/>
          <p:cNvGrpSpPr/>
          <p:nvPr/>
        </p:nvGrpSpPr>
        <p:grpSpPr>
          <a:xfrm rot="0">
            <a:off x="1028700" y="2792704"/>
            <a:ext cx="5293498" cy="6180410"/>
            <a:chOff x="0" y="0"/>
            <a:chExt cx="1394172" cy="1627762"/>
          </a:xfrm>
        </p:grpSpPr>
        <p:sp>
          <p:nvSpPr>
            <p:cNvPr name="Freeform 7" id="7"/>
            <p:cNvSpPr/>
            <p:nvPr/>
          </p:nvSpPr>
          <p:spPr>
            <a:xfrm flipH="false" flipV="false" rot="0">
              <a:off x="0" y="0"/>
              <a:ext cx="1394172" cy="1627762"/>
            </a:xfrm>
            <a:custGeom>
              <a:avLst/>
              <a:gdLst/>
              <a:ahLst/>
              <a:cxnLst/>
              <a:rect r="r" b="b" t="t" l="l"/>
              <a:pathLst>
                <a:path h="1627762" w="1394172">
                  <a:moveTo>
                    <a:pt x="11700" y="0"/>
                  </a:moveTo>
                  <a:lnTo>
                    <a:pt x="1382472" y="0"/>
                  </a:lnTo>
                  <a:cubicBezTo>
                    <a:pt x="1388934" y="0"/>
                    <a:pt x="1394172" y="5238"/>
                    <a:pt x="1394172" y="11700"/>
                  </a:cubicBezTo>
                  <a:lnTo>
                    <a:pt x="1394172" y="1616062"/>
                  </a:lnTo>
                  <a:cubicBezTo>
                    <a:pt x="1394172" y="1622524"/>
                    <a:pt x="1388934" y="1627762"/>
                    <a:pt x="1382472" y="1627762"/>
                  </a:cubicBezTo>
                  <a:lnTo>
                    <a:pt x="11700" y="1627762"/>
                  </a:lnTo>
                  <a:cubicBezTo>
                    <a:pt x="5238" y="1627762"/>
                    <a:pt x="0" y="1622524"/>
                    <a:pt x="0" y="1616062"/>
                  </a:cubicBezTo>
                  <a:lnTo>
                    <a:pt x="0" y="11700"/>
                  </a:lnTo>
                  <a:cubicBezTo>
                    <a:pt x="0" y="5238"/>
                    <a:pt x="5238" y="0"/>
                    <a:pt x="11700" y="0"/>
                  </a:cubicBezTo>
                  <a:close/>
                </a:path>
              </a:pathLst>
            </a:custGeom>
            <a:solidFill>
              <a:srgbClr val="4A6418"/>
            </a:solidFill>
          </p:spPr>
        </p:sp>
        <p:sp>
          <p:nvSpPr>
            <p:cNvPr name="TextBox 8" id="8"/>
            <p:cNvSpPr txBox="true"/>
            <p:nvPr/>
          </p:nvSpPr>
          <p:spPr>
            <a:xfrm>
              <a:off x="0" y="-38100"/>
              <a:ext cx="1394172" cy="166586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965802" y="2873281"/>
            <a:ext cx="5293498" cy="6099833"/>
            <a:chOff x="0" y="0"/>
            <a:chExt cx="1394172" cy="1606540"/>
          </a:xfrm>
        </p:grpSpPr>
        <p:sp>
          <p:nvSpPr>
            <p:cNvPr name="Freeform 10" id="10"/>
            <p:cNvSpPr/>
            <p:nvPr/>
          </p:nvSpPr>
          <p:spPr>
            <a:xfrm flipH="false" flipV="false" rot="0">
              <a:off x="0" y="0"/>
              <a:ext cx="1394172" cy="1606540"/>
            </a:xfrm>
            <a:custGeom>
              <a:avLst/>
              <a:gdLst/>
              <a:ahLst/>
              <a:cxnLst/>
              <a:rect r="r" b="b" t="t" l="l"/>
              <a:pathLst>
                <a:path h="1606540" w="1394172">
                  <a:moveTo>
                    <a:pt x="11700" y="0"/>
                  </a:moveTo>
                  <a:lnTo>
                    <a:pt x="1382472" y="0"/>
                  </a:lnTo>
                  <a:cubicBezTo>
                    <a:pt x="1388934" y="0"/>
                    <a:pt x="1394172" y="5238"/>
                    <a:pt x="1394172" y="11700"/>
                  </a:cubicBezTo>
                  <a:lnTo>
                    <a:pt x="1394172" y="1594840"/>
                  </a:lnTo>
                  <a:cubicBezTo>
                    <a:pt x="1394172" y="1601302"/>
                    <a:pt x="1388934" y="1606540"/>
                    <a:pt x="1382472" y="1606540"/>
                  </a:cubicBezTo>
                  <a:lnTo>
                    <a:pt x="11700" y="1606540"/>
                  </a:lnTo>
                  <a:cubicBezTo>
                    <a:pt x="5238" y="1606540"/>
                    <a:pt x="0" y="1601302"/>
                    <a:pt x="0" y="1594840"/>
                  </a:cubicBezTo>
                  <a:lnTo>
                    <a:pt x="0" y="11700"/>
                  </a:lnTo>
                  <a:cubicBezTo>
                    <a:pt x="0" y="5238"/>
                    <a:pt x="5238" y="0"/>
                    <a:pt x="11700" y="0"/>
                  </a:cubicBezTo>
                  <a:close/>
                </a:path>
              </a:pathLst>
            </a:custGeom>
            <a:solidFill>
              <a:srgbClr val="4A6418"/>
            </a:solidFill>
          </p:spPr>
        </p:sp>
        <p:sp>
          <p:nvSpPr>
            <p:cNvPr name="TextBox 11" id="11"/>
            <p:cNvSpPr txBox="true"/>
            <p:nvPr/>
          </p:nvSpPr>
          <p:spPr>
            <a:xfrm>
              <a:off x="0" y="-38100"/>
              <a:ext cx="1394172" cy="164464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952981" y="2905402"/>
            <a:ext cx="1324945" cy="829521"/>
          </a:xfrm>
          <a:prstGeom prst="rect">
            <a:avLst/>
          </a:prstGeom>
        </p:spPr>
        <p:txBody>
          <a:bodyPr anchor="t" rtlCol="false" tIns="0" lIns="0" bIns="0" rIns="0">
            <a:spAutoFit/>
          </a:bodyPr>
          <a:lstStyle/>
          <a:p>
            <a:pPr algn="ctr" marL="0" indent="0" lvl="1">
              <a:lnSpc>
                <a:spcPts val="5911"/>
              </a:lnSpc>
            </a:pPr>
            <a:r>
              <a:rPr lang="en-US" sz="6568" spc="-302">
                <a:solidFill>
                  <a:srgbClr val="FFFFFF"/>
                </a:solidFill>
                <a:latin typeface="Raleway Medium"/>
              </a:rPr>
              <a:t>01.</a:t>
            </a:r>
          </a:p>
        </p:txBody>
      </p:sp>
      <p:sp>
        <p:nvSpPr>
          <p:cNvPr name="TextBox 13" id="13"/>
          <p:cNvSpPr txBox="true"/>
          <p:nvPr/>
        </p:nvSpPr>
        <p:spPr>
          <a:xfrm rot="0">
            <a:off x="8538187" y="2981488"/>
            <a:ext cx="1211625" cy="753435"/>
          </a:xfrm>
          <a:prstGeom prst="rect">
            <a:avLst/>
          </a:prstGeom>
        </p:spPr>
        <p:txBody>
          <a:bodyPr anchor="t" rtlCol="false" tIns="0" lIns="0" bIns="0" rIns="0">
            <a:spAutoFit/>
          </a:bodyPr>
          <a:lstStyle/>
          <a:p>
            <a:pPr algn="ctr" marL="0" indent="0" lvl="1">
              <a:lnSpc>
                <a:spcPts val="5405"/>
              </a:lnSpc>
            </a:pPr>
            <a:r>
              <a:rPr lang="en-US" sz="6006" spc="-276">
                <a:solidFill>
                  <a:srgbClr val="FFFFFF"/>
                </a:solidFill>
                <a:latin typeface="Raleway Medium"/>
              </a:rPr>
              <a:t>02.</a:t>
            </a:r>
          </a:p>
        </p:txBody>
      </p:sp>
      <p:sp>
        <p:nvSpPr>
          <p:cNvPr name="TextBox 14" id="14"/>
          <p:cNvSpPr txBox="true"/>
          <p:nvPr/>
        </p:nvSpPr>
        <p:spPr>
          <a:xfrm rot="0">
            <a:off x="14191599" y="3016156"/>
            <a:ext cx="1060331" cy="658185"/>
          </a:xfrm>
          <a:prstGeom prst="rect">
            <a:avLst/>
          </a:prstGeom>
        </p:spPr>
        <p:txBody>
          <a:bodyPr anchor="t" rtlCol="false" tIns="0" lIns="0" bIns="0" rIns="0">
            <a:spAutoFit/>
          </a:bodyPr>
          <a:lstStyle/>
          <a:p>
            <a:pPr algn="ctr" marL="0" indent="0" lvl="1">
              <a:lnSpc>
                <a:spcPts val="4730"/>
              </a:lnSpc>
            </a:pPr>
            <a:r>
              <a:rPr lang="en-US" sz="5256" spc="-241">
                <a:solidFill>
                  <a:srgbClr val="FFFFFF"/>
                </a:solidFill>
                <a:latin typeface="Raleway Medium"/>
              </a:rPr>
              <a:t>03.</a:t>
            </a:r>
          </a:p>
        </p:txBody>
      </p:sp>
      <p:sp>
        <p:nvSpPr>
          <p:cNvPr name="TextBox 15" id="15"/>
          <p:cNvSpPr txBox="true"/>
          <p:nvPr/>
        </p:nvSpPr>
        <p:spPr>
          <a:xfrm rot="0">
            <a:off x="1163087" y="3858634"/>
            <a:ext cx="5024724" cy="3553224"/>
          </a:xfrm>
          <a:prstGeom prst="rect">
            <a:avLst/>
          </a:prstGeom>
        </p:spPr>
        <p:txBody>
          <a:bodyPr anchor="t" rtlCol="false" tIns="0" lIns="0" bIns="0" rIns="0">
            <a:spAutoFit/>
          </a:bodyPr>
          <a:lstStyle/>
          <a:p>
            <a:pPr>
              <a:lnSpc>
                <a:spcPts val="3863"/>
              </a:lnSpc>
            </a:pPr>
            <a:r>
              <a:rPr lang="en-US" sz="2760">
                <a:solidFill>
                  <a:srgbClr val="FFFFFF"/>
                </a:solidFill>
                <a:latin typeface="Arial Bold"/>
              </a:rPr>
              <a:t>Correlation Inquiry: </a:t>
            </a:r>
            <a:r>
              <a:rPr lang="en-US" sz="2760">
                <a:solidFill>
                  <a:srgbClr val="FFFFFF"/>
                </a:solidFill>
                <a:latin typeface="Arial"/>
              </a:rPr>
              <a:t>What is the statistical correlation between unemployment rates and crime rates in the selected global entities over the past two decades?</a:t>
            </a:r>
          </a:p>
          <a:p>
            <a:pPr>
              <a:lnSpc>
                <a:spcPts val="2392"/>
              </a:lnSpc>
            </a:pPr>
          </a:p>
          <a:p>
            <a:pPr>
              <a:lnSpc>
                <a:spcPts val="2392"/>
              </a:lnSpc>
              <a:spcBef>
                <a:spcPct val="0"/>
              </a:spcBef>
            </a:pPr>
          </a:p>
        </p:txBody>
      </p:sp>
      <p:sp>
        <p:nvSpPr>
          <p:cNvPr name="TextBox 16" id="16"/>
          <p:cNvSpPr txBox="true"/>
          <p:nvPr/>
        </p:nvSpPr>
        <p:spPr>
          <a:xfrm rot="0">
            <a:off x="6559753" y="3858634"/>
            <a:ext cx="5168495" cy="4892421"/>
          </a:xfrm>
          <a:prstGeom prst="rect">
            <a:avLst/>
          </a:prstGeom>
        </p:spPr>
        <p:txBody>
          <a:bodyPr anchor="t" rtlCol="false" tIns="0" lIns="0" bIns="0" rIns="0">
            <a:spAutoFit/>
          </a:bodyPr>
          <a:lstStyle/>
          <a:p>
            <a:pPr>
              <a:lnSpc>
                <a:spcPts val="3864"/>
              </a:lnSpc>
            </a:pPr>
            <a:r>
              <a:rPr lang="en-US" sz="2760">
                <a:solidFill>
                  <a:srgbClr val="FFFFFF"/>
                </a:solidFill>
                <a:latin typeface="Arial Bold"/>
              </a:rPr>
              <a:t>Comparative Analysis: </a:t>
            </a:r>
            <a:r>
              <a:rPr lang="en-US" sz="2760">
                <a:solidFill>
                  <a:srgbClr val="FFFFFF"/>
                </a:solidFill>
                <a:latin typeface="Arial"/>
              </a:rPr>
              <a:t>How do patterns and trends in the relationship between unemployment and crime differ among G7 countries, the European Union, and India, considering their diverse economic structures and cultural contexts?</a:t>
            </a:r>
          </a:p>
          <a:p>
            <a:pPr>
              <a:lnSpc>
                <a:spcPts val="3864"/>
              </a:lnSpc>
              <a:spcBef>
                <a:spcPct val="0"/>
              </a:spcBef>
            </a:pPr>
          </a:p>
        </p:txBody>
      </p:sp>
      <p:sp>
        <p:nvSpPr>
          <p:cNvPr name="TextBox 17" id="17"/>
          <p:cNvSpPr txBox="true"/>
          <p:nvPr/>
        </p:nvSpPr>
        <p:spPr>
          <a:xfrm rot="0">
            <a:off x="11962199" y="3858634"/>
            <a:ext cx="5115606" cy="5378098"/>
          </a:xfrm>
          <a:prstGeom prst="rect">
            <a:avLst/>
          </a:prstGeom>
        </p:spPr>
        <p:txBody>
          <a:bodyPr anchor="t" rtlCol="false" tIns="0" lIns="0" bIns="0" rIns="0">
            <a:spAutoFit/>
          </a:bodyPr>
          <a:lstStyle/>
          <a:p>
            <a:pPr>
              <a:lnSpc>
                <a:spcPts val="3869"/>
              </a:lnSpc>
            </a:pPr>
            <a:r>
              <a:rPr lang="en-US" sz="2763">
                <a:solidFill>
                  <a:srgbClr val="FFFFFF"/>
                </a:solidFill>
                <a:latin typeface="Arial Bold"/>
              </a:rPr>
              <a:t>Policy Implications: </a:t>
            </a:r>
            <a:r>
              <a:rPr lang="en-US" sz="2763">
                <a:solidFill>
                  <a:srgbClr val="FFFFFF"/>
                </a:solidFill>
                <a:latin typeface="Arial"/>
              </a:rPr>
              <a:t>What evidence-based policy recommendations can be drawn from the analysis to address the interconnected dynamics of unemployment and crime, taking into account the evolving socio-economic conditions influenced by technological advancements and globalization?</a:t>
            </a:r>
          </a:p>
          <a:p>
            <a:pPr>
              <a:lnSpc>
                <a:spcPts val="3869"/>
              </a:lnSpc>
              <a:spcBef>
                <a:spcPct val="0"/>
              </a:spcBef>
            </a:pPr>
          </a:p>
        </p:txBody>
      </p:sp>
      <p:sp>
        <p:nvSpPr>
          <p:cNvPr name="Freeform 18" id="18"/>
          <p:cNvSpPr/>
          <p:nvPr/>
        </p:nvSpPr>
        <p:spPr>
          <a:xfrm flipH="false" flipV="false" rot="0">
            <a:off x="15251930" y="8138951"/>
            <a:ext cx="5277926" cy="4404669"/>
          </a:xfrm>
          <a:custGeom>
            <a:avLst/>
            <a:gdLst/>
            <a:ahLst/>
            <a:cxnLst/>
            <a:rect r="r" b="b" t="t" l="l"/>
            <a:pathLst>
              <a:path h="4404669" w="5277926">
                <a:moveTo>
                  <a:pt x="0" y="0"/>
                </a:moveTo>
                <a:lnTo>
                  <a:pt x="5277925" y="0"/>
                </a:lnTo>
                <a:lnTo>
                  <a:pt x="5277925"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9" id="19"/>
          <p:cNvSpPr/>
          <p:nvPr/>
        </p:nvSpPr>
        <p:spPr>
          <a:xfrm flipH="false" flipV="false" rot="0">
            <a:off x="-1925432" y="-2600249"/>
            <a:ext cx="4661953" cy="4748285"/>
          </a:xfrm>
          <a:custGeom>
            <a:avLst/>
            <a:gdLst/>
            <a:ahLst/>
            <a:cxnLst/>
            <a:rect r="r" b="b" t="t" l="l"/>
            <a:pathLst>
              <a:path h="4748285" w="4661953">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TextBox 2" id="2"/>
          <p:cNvSpPr txBox="true"/>
          <p:nvPr/>
        </p:nvSpPr>
        <p:spPr>
          <a:xfrm rot="0">
            <a:off x="1319412" y="643421"/>
            <a:ext cx="15069592" cy="1041714"/>
          </a:xfrm>
          <a:prstGeom prst="rect">
            <a:avLst/>
          </a:prstGeom>
        </p:spPr>
        <p:txBody>
          <a:bodyPr anchor="t" rtlCol="false" tIns="0" lIns="0" bIns="0" rIns="0">
            <a:spAutoFit/>
          </a:bodyPr>
          <a:lstStyle/>
          <a:p>
            <a:pPr marL="0" indent="0" lvl="1">
              <a:lnSpc>
                <a:spcPts val="7507"/>
              </a:lnSpc>
            </a:pPr>
            <a:r>
              <a:rPr lang="en-US" sz="8341" spc="-383">
                <a:solidFill>
                  <a:srgbClr val="FFFFFF"/>
                </a:solidFill>
                <a:latin typeface="Raleway Medium"/>
              </a:rPr>
              <a:t>Methodology used in the analysis</a:t>
            </a:r>
          </a:p>
        </p:txBody>
      </p:sp>
      <p:pic>
        <p:nvPicPr>
          <p:cNvPr name="Picture 3" id="3"/>
          <p:cNvPicPr>
            <a:picLocks noChangeAspect="true"/>
          </p:cNvPicPr>
          <p:nvPr/>
        </p:nvPicPr>
        <p:blipFill>
          <a:blip r:embed="rId2">
            <a:alphaModFix amt="28000"/>
          </a:blip>
          <a:stretch>
            <a:fillRect/>
          </a:stretch>
        </p:blipFill>
        <p:spPr>
          <a:xfrm rot="0">
            <a:off x="4540032" y="1332231"/>
            <a:ext cx="8558995" cy="8358912"/>
          </a:xfrm>
          <a:prstGeom prst="rect">
            <a:avLst/>
          </a:prstGeom>
        </p:spPr>
      </p:pic>
      <p:sp>
        <p:nvSpPr>
          <p:cNvPr name="TextBox 4" id="4"/>
          <p:cNvSpPr txBox="true"/>
          <p:nvPr/>
        </p:nvSpPr>
        <p:spPr>
          <a:xfrm rot="0">
            <a:off x="295452" y="1304135"/>
            <a:ext cx="16481695" cy="9754612"/>
          </a:xfrm>
          <a:prstGeom prst="rect">
            <a:avLst/>
          </a:prstGeom>
        </p:spPr>
        <p:txBody>
          <a:bodyPr anchor="t" rtlCol="false" tIns="0" lIns="0" bIns="0" rIns="0">
            <a:spAutoFit/>
          </a:bodyPr>
          <a:lstStyle/>
          <a:p>
            <a:pPr>
              <a:lnSpc>
                <a:spcPts val="5171"/>
              </a:lnSpc>
            </a:pPr>
          </a:p>
          <a:p>
            <a:pPr marL="797584" indent="-398792" lvl="1">
              <a:lnSpc>
                <a:spcPts val="5171"/>
              </a:lnSpc>
              <a:buFont typeface="Arial"/>
              <a:buChar char="•"/>
            </a:pPr>
            <a:r>
              <a:rPr lang="en-US" sz="3694">
                <a:solidFill>
                  <a:srgbClr val="FFFFFF"/>
                </a:solidFill>
                <a:latin typeface="Canva Sans Bold"/>
              </a:rPr>
              <a:t> About Dataset :</a:t>
            </a:r>
          </a:p>
          <a:p>
            <a:pPr marL="656110" indent="-328055" lvl="1">
              <a:lnSpc>
                <a:spcPts val="4254"/>
              </a:lnSpc>
              <a:buFont typeface="Arial"/>
              <a:buChar char="•"/>
            </a:pPr>
            <a:r>
              <a:rPr lang="en-US" sz="3038">
                <a:solidFill>
                  <a:srgbClr val="FFFFFF"/>
                </a:solidFill>
                <a:latin typeface="Canva Sans Bold"/>
              </a:rPr>
              <a:t>    </a:t>
            </a:r>
            <a:r>
              <a:rPr lang="en-US" sz="3038">
                <a:solidFill>
                  <a:srgbClr val="FFFFFF"/>
                </a:solidFill>
                <a:latin typeface="Canva Sans"/>
              </a:rPr>
              <a:t>Unemployment Data: </a:t>
            </a:r>
          </a:p>
          <a:p>
            <a:pPr>
              <a:lnSpc>
                <a:spcPts val="4254"/>
              </a:lnSpc>
            </a:pPr>
            <a:r>
              <a:rPr lang="en-US" sz="3038">
                <a:solidFill>
                  <a:srgbClr val="FFFFFF"/>
                </a:solidFill>
                <a:latin typeface="Canva Sans"/>
              </a:rPr>
              <a:t>    Having country names with unemployment rate from 1960 to 2021</a:t>
            </a:r>
          </a:p>
          <a:p>
            <a:pPr>
              <a:lnSpc>
                <a:spcPts val="4254"/>
              </a:lnSpc>
            </a:pPr>
            <a:r>
              <a:rPr lang="en-US" sz="3038">
                <a:solidFill>
                  <a:srgbClr val="FFFFFF"/>
                </a:solidFill>
                <a:latin typeface="Canva Sans"/>
              </a:rPr>
              <a:t>            Data type : zipped CSV </a:t>
            </a:r>
          </a:p>
          <a:p>
            <a:pPr marL="656110" indent="-328055" lvl="1">
              <a:lnSpc>
                <a:spcPts val="4254"/>
              </a:lnSpc>
              <a:buFont typeface="Arial"/>
              <a:buChar char="•"/>
            </a:pPr>
            <a:r>
              <a:rPr lang="en-US" sz="3038">
                <a:solidFill>
                  <a:srgbClr val="FFFFFF"/>
                </a:solidFill>
                <a:latin typeface="Canva Sans"/>
              </a:rPr>
              <a:t>     Crime Data:</a:t>
            </a:r>
          </a:p>
          <a:p>
            <a:pPr>
              <a:lnSpc>
                <a:spcPts val="4254"/>
              </a:lnSpc>
            </a:pPr>
            <a:r>
              <a:rPr lang="en-US" sz="3038">
                <a:solidFill>
                  <a:srgbClr val="FFFFFF"/>
                </a:solidFill>
                <a:latin typeface="Canva Sans"/>
              </a:rPr>
              <a:t>    Having country names with crime rates from 1960 to 2022</a:t>
            </a:r>
          </a:p>
          <a:p>
            <a:pPr>
              <a:lnSpc>
                <a:spcPts val="4254"/>
              </a:lnSpc>
            </a:pPr>
            <a:r>
              <a:rPr lang="en-US" sz="3038">
                <a:solidFill>
                  <a:srgbClr val="FFFFFF"/>
                </a:solidFill>
                <a:latin typeface="Canva Sans"/>
              </a:rPr>
              <a:t>            Data type : zipped CSV</a:t>
            </a:r>
          </a:p>
          <a:p>
            <a:pPr>
              <a:lnSpc>
                <a:spcPts val="5171"/>
              </a:lnSpc>
            </a:pPr>
          </a:p>
          <a:p>
            <a:pPr>
              <a:lnSpc>
                <a:spcPts val="5171"/>
              </a:lnSpc>
            </a:pPr>
            <a:r>
              <a:rPr lang="en-US" sz="3694">
                <a:solidFill>
                  <a:srgbClr val="FFFFFF"/>
                </a:solidFill>
                <a:latin typeface="Canva Sans Bold"/>
              </a:rPr>
              <a:t>2. </a:t>
            </a:r>
            <a:r>
              <a:rPr lang="en-US" sz="3694">
                <a:solidFill>
                  <a:srgbClr val="FFFFFF"/>
                </a:solidFill>
                <a:latin typeface="Canva Sans Bold"/>
              </a:rPr>
              <a:t>Making ETL Pipeline :</a:t>
            </a:r>
          </a:p>
          <a:p>
            <a:pPr marL="650753" indent="-325376" lvl="1">
              <a:lnSpc>
                <a:spcPts val="4219"/>
              </a:lnSpc>
              <a:buFont typeface="Arial"/>
              <a:buChar char="•"/>
            </a:pPr>
            <a:r>
              <a:rPr lang="en-US" sz="3014">
                <a:solidFill>
                  <a:srgbClr val="FFFFFF"/>
                </a:solidFill>
                <a:latin typeface="Canva Sans Bold"/>
              </a:rPr>
              <a:t>install  dependencies  </a:t>
            </a:r>
          </a:p>
          <a:p>
            <a:pPr marL="656836" indent="-328418" lvl="1">
              <a:lnSpc>
                <a:spcPts val="4259"/>
              </a:lnSpc>
              <a:buFont typeface="Arial"/>
              <a:buChar char="•"/>
            </a:pPr>
            <a:r>
              <a:rPr lang="en-US" sz="3042">
                <a:solidFill>
                  <a:srgbClr val="FFFFFF"/>
                </a:solidFill>
                <a:latin typeface="Canva Sans Bold"/>
              </a:rPr>
              <a:t>extraction.py :</a:t>
            </a:r>
            <a:r>
              <a:rPr lang="en-US" sz="3042">
                <a:solidFill>
                  <a:srgbClr val="FFFFFF"/>
                </a:solidFill>
                <a:latin typeface="Canva Sans"/>
              </a:rPr>
              <a:t> Responsible for extracting data from the original sources. </a:t>
            </a:r>
          </a:p>
          <a:p>
            <a:pPr marL="656836" indent="-328418" lvl="1">
              <a:lnSpc>
                <a:spcPts val="4259"/>
              </a:lnSpc>
              <a:buFont typeface="Arial"/>
              <a:buChar char="•"/>
            </a:pPr>
            <a:r>
              <a:rPr lang="en-US" sz="3042">
                <a:solidFill>
                  <a:srgbClr val="FFFFFF"/>
                </a:solidFill>
                <a:latin typeface="Canva Sans Bold"/>
              </a:rPr>
              <a:t>transform.py : </a:t>
            </a:r>
            <a:r>
              <a:rPr lang="en-US" sz="3042">
                <a:solidFill>
                  <a:srgbClr val="FFFFFF"/>
                </a:solidFill>
                <a:latin typeface="Canva Sans"/>
              </a:rPr>
              <a:t>Responsible for removing null and empty values and  transformed into a consistent format.</a:t>
            </a:r>
          </a:p>
          <a:p>
            <a:pPr>
              <a:lnSpc>
                <a:spcPts val="4259"/>
              </a:lnSpc>
            </a:pPr>
          </a:p>
          <a:p>
            <a:pPr>
              <a:lnSpc>
                <a:spcPts val="5171"/>
              </a:lnSpc>
            </a:pPr>
          </a:p>
          <a:p>
            <a:pPr algn="ctr">
              <a:lnSpc>
                <a:spcPts val="517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TextBox 2" id="2"/>
          <p:cNvSpPr txBox="true"/>
          <p:nvPr/>
        </p:nvSpPr>
        <p:spPr>
          <a:xfrm rot="0">
            <a:off x="163265" y="2115245"/>
            <a:ext cx="18124735" cy="7429296"/>
          </a:xfrm>
          <a:prstGeom prst="rect">
            <a:avLst/>
          </a:prstGeom>
        </p:spPr>
        <p:txBody>
          <a:bodyPr anchor="t" rtlCol="false" tIns="0" lIns="0" bIns="0" rIns="0">
            <a:spAutoFit/>
          </a:bodyPr>
          <a:lstStyle/>
          <a:p>
            <a:pPr marL="651172" indent="-325586" lvl="1">
              <a:lnSpc>
                <a:spcPts val="4222"/>
              </a:lnSpc>
              <a:buFont typeface="Arial"/>
              <a:buChar char="•"/>
            </a:pPr>
            <a:r>
              <a:rPr lang="en-US" sz="3016" spc="-138">
                <a:solidFill>
                  <a:srgbClr val="FFFFFF"/>
                </a:solidFill>
                <a:latin typeface="Raleway Bold"/>
              </a:rPr>
              <a:t>load.py: This code takes charge of storing the processed data in a CSV file.</a:t>
            </a:r>
          </a:p>
          <a:p>
            <a:pPr marL="651172" indent="-325586" lvl="1">
              <a:lnSpc>
                <a:spcPts val="4222"/>
              </a:lnSpc>
              <a:buFont typeface="Arial"/>
              <a:buChar char="•"/>
            </a:pPr>
            <a:r>
              <a:rPr lang="en-US" sz="3016" spc="-138">
                <a:solidFill>
                  <a:srgbClr val="FFFFFF"/>
                </a:solidFill>
                <a:latin typeface="Raleway Bold"/>
              </a:rPr>
              <a:t>pipeline.py: This module brings together the extract, transform, and load components into a cohesive automated pipeline</a:t>
            </a:r>
          </a:p>
          <a:p>
            <a:pPr>
              <a:lnSpc>
                <a:spcPts val="4222"/>
              </a:lnSpc>
            </a:pPr>
          </a:p>
          <a:p>
            <a:pPr>
              <a:lnSpc>
                <a:spcPts val="5342"/>
              </a:lnSpc>
            </a:pPr>
            <a:r>
              <a:rPr lang="en-US" sz="3816" spc="-175">
                <a:solidFill>
                  <a:srgbClr val="FFFFFF"/>
                </a:solidFill>
                <a:latin typeface="Raleway Bold"/>
              </a:rPr>
              <a:t>3. Data visualisation &amp; Analysis:</a:t>
            </a:r>
          </a:p>
          <a:p>
            <a:pPr marL="694351" indent="-347175" lvl="1">
              <a:lnSpc>
                <a:spcPts val="4502"/>
              </a:lnSpc>
              <a:buFont typeface="Arial"/>
              <a:buChar char="•"/>
            </a:pPr>
            <a:r>
              <a:rPr lang="en-US" sz="3216" spc="-147">
                <a:solidFill>
                  <a:srgbClr val="FFFFFF"/>
                </a:solidFill>
                <a:latin typeface="Raleway Bold"/>
              </a:rPr>
              <a:t>Import libraries</a:t>
            </a:r>
          </a:p>
          <a:p>
            <a:pPr marL="694351" indent="-347175" lvl="1">
              <a:lnSpc>
                <a:spcPts val="4502"/>
              </a:lnSpc>
              <a:buFont typeface="Arial"/>
              <a:buChar char="•"/>
            </a:pPr>
            <a:r>
              <a:rPr lang="en-US" sz="3216" spc="-147">
                <a:solidFill>
                  <a:srgbClr val="FFFFFF"/>
                </a:solidFill>
                <a:latin typeface="Raleway Bold"/>
              </a:rPr>
              <a:t>Visualise graphs made and analyse results</a:t>
            </a:r>
          </a:p>
          <a:p>
            <a:pPr>
              <a:lnSpc>
                <a:spcPts val="5342"/>
              </a:lnSpc>
            </a:pPr>
          </a:p>
          <a:p>
            <a:pPr>
              <a:lnSpc>
                <a:spcPts val="5342"/>
              </a:lnSpc>
              <a:spcBef>
                <a:spcPct val="0"/>
              </a:spcBef>
            </a:pPr>
            <a:r>
              <a:rPr lang="en-US" sz="3816" spc="-175">
                <a:solidFill>
                  <a:srgbClr val="FFFFFF"/>
                </a:solidFill>
                <a:latin typeface="Raleway Bold"/>
              </a:rPr>
              <a:t>4.</a:t>
            </a:r>
            <a:r>
              <a:rPr lang="en-US" sz="3816" spc="-175">
                <a:solidFill>
                  <a:srgbClr val="FFFFFF"/>
                </a:solidFill>
                <a:latin typeface="Raleway Bold"/>
              </a:rPr>
              <a:t> Problems encountered :</a:t>
            </a:r>
          </a:p>
          <a:p>
            <a:pPr marL="690872" indent="-345436" lvl="1">
              <a:lnSpc>
                <a:spcPts val="4479"/>
              </a:lnSpc>
              <a:buFont typeface="Arial"/>
              <a:buChar char="•"/>
            </a:pPr>
            <a:r>
              <a:rPr lang="en-US" sz="3199" spc="-147">
                <a:solidFill>
                  <a:srgbClr val="FFFFFF"/>
                </a:solidFill>
                <a:latin typeface="Raleway Medium"/>
              </a:rPr>
              <a:t>  </a:t>
            </a:r>
            <a:r>
              <a:rPr lang="en-US" sz="3199" spc="-147">
                <a:solidFill>
                  <a:srgbClr val="FFFFFF"/>
                </a:solidFill>
                <a:latin typeface="Raleway"/>
              </a:rPr>
              <a:t>Multiple null values and empty rows in crime dataset.</a:t>
            </a:r>
          </a:p>
          <a:p>
            <a:pPr marL="647694" indent="-323847" lvl="1">
              <a:lnSpc>
                <a:spcPts val="4199"/>
              </a:lnSpc>
              <a:buFont typeface="Arial"/>
              <a:buChar char="•"/>
            </a:pPr>
            <a:r>
              <a:rPr lang="en-US" sz="2999" spc="-137">
                <a:solidFill>
                  <a:srgbClr val="FFFFFF"/>
                </a:solidFill>
                <a:latin typeface="Raleway"/>
              </a:rPr>
              <a:t>  Shape of both datasets were different</a:t>
            </a:r>
          </a:p>
          <a:p>
            <a:pPr marL="647694" indent="-323847" lvl="1">
              <a:lnSpc>
                <a:spcPts val="4199"/>
              </a:lnSpc>
              <a:buFont typeface="Arial"/>
              <a:buChar char="•"/>
            </a:pPr>
            <a:r>
              <a:rPr lang="en-US" sz="2999" spc="-137">
                <a:solidFill>
                  <a:srgbClr val="FFFFFF"/>
                </a:solidFill>
                <a:latin typeface="Raleway"/>
              </a:rPr>
              <a:t>  Transformed into 1 shape </a:t>
            </a:r>
          </a:p>
          <a:p>
            <a:pPr marL="647694" indent="-323847" lvl="1">
              <a:lnSpc>
                <a:spcPts val="4199"/>
              </a:lnSpc>
              <a:buFont typeface="Arial"/>
              <a:buChar char="•"/>
            </a:pPr>
            <a:r>
              <a:rPr lang="en-US" sz="2999" spc="-137">
                <a:solidFill>
                  <a:srgbClr val="FFFFFF"/>
                </a:solidFill>
                <a:latin typeface="Raleway"/>
              </a:rPr>
              <a:t>  Same countries needed to be taken into account by performing set intersection</a:t>
            </a:r>
          </a:p>
        </p:txBody>
      </p:sp>
      <p:sp>
        <p:nvSpPr>
          <p:cNvPr name="Freeform 3" id="3"/>
          <p:cNvSpPr/>
          <p:nvPr/>
        </p:nvSpPr>
        <p:spPr>
          <a:xfrm flipH="false" flipV="false" rot="0">
            <a:off x="5817501" y="1817001"/>
            <a:ext cx="6652999" cy="6652999"/>
          </a:xfrm>
          <a:custGeom>
            <a:avLst/>
            <a:gdLst/>
            <a:ahLst/>
            <a:cxnLst/>
            <a:rect r="r" b="b" t="t" l="l"/>
            <a:pathLst>
              <a:path h="6652999" w="6652999">
                <a:moveTo>
                  <a:pt x="0" y="0"/>
                </a:moveTo>
                <a:lnTo>
                  <a:pt x="6652998" y="0"/>
                </a:lnTo>
                <a:lnTo>
                  <a:pt x="6652998" y="6652998"/>
                </a:lnTo>
                <a:lnTo>
                  <a:pt x="0" y="6652998"/>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19412" y="643421"/>
            <a:ext cx="15069592" cy="1041714"/>
          </a:xfrm>
          <a:prstGeom prst="rect">
            <a:avLst/>
          </a:prstGeom>
        </p:spPr>
        <p:txBody>
          <a:bodyPr anchor="t" rtlCol="false" tIns="0" lIns="0" bIns="0" rIns="0">
            <a:spAutoFit/>
          </a:bodyPr>
          <a:lstStyle/>
          <a:p>
            <a:pPr marL="0" indent="0" lvl="1">
              <a:lnSpc>
                <a:spcPts val="7507"/>
              </a:lnSpc>
            </a:pPr>
            <a:r>
              <a:rPr lang="en-US" sz="8341" spc="-383">
                <a:solidFill>
                  <a:srgbClr val="FFFFFF"/>
                </a:solidFill>
                <a:latin typeface="Raleway Medium"/>
              </a:rPr>
              <a:t>Methodology used in the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false" flipV="false" rot="0">
            <a:off x="3280024" y="1925418"/>
            <a:ext cx="11727953" cy="5776192"/>
          </a:xfrm>
          <a:custGeom>
            <a:avLst/>
            <a:gdLst/>
            <a:ahLst/>
            <a:cxnLst/>
            <a:rect r="r" b="b" t="t" l="l"/>
            <a:pathLst>
              <a:path h="5776192" w="11727953">
                <a:moveTo>
                  <a:pt x="0" y="0"/>
                </a:moveTo>
                <a:lnTo>
                  <a:pt x="11727952" y="0"/>
                </a:lnTo>
                <a:lnTo>
                  <a:pt x="11727952" y="5776193"/>
                </a:lnTo>
                <a:lnTo>
                  <a:pt x="0" y="5776193"/>
                </a:lnTo>
                <a:lnTo>
                  <a:pt x="0" y="0"/>
                </a:lnTo>
                <a:close/>
              </a:path>
            </a:pathLst>
          </a:custGeom>
          <a:blipFill>
            <a:blip r:embed="rId2"/>
            <a:stretch>
              <a:fillRect l="0" t="0" r="0" b="0"/>
            </a:stretch>
          </a:blipFill>
        </p:spPr>
      </p:sp>
      <p:sp>
        <p:nvSpPr>
          <p:cNvPr name="TextBox 3" id="3"/>
          <p:cNvSpPr txBox="true"/>
          <p:nvPr/>
        </p:nvSpPr>
        <p:spPr>
          <a:xfrm rot="0">
            <a:off x="3999681" y="622143"/>
            <a:ext cx="10288637" cy="1041714"/>
          </a:xfrm>
          <a:prstGeom prst="rect">
            <a:avLst/>
          </a:prstGeom>
        </p:spPr>
        <p:txBody>
          <a:bodyPr anchor="t" rtlCol="false" tIns="0" lIns="0" bIns="0" rIns="0">
            <a:spAutoFit/>
          </a:bodyPr>
          <a:lstStyle/>
          <a:p>
            <a:pPr marL="0" indent="0" lvl="1">
              <a:lnSpc>
                <a:spcPts val="7507"/>
              </a:lnSpc>
            </a:pPr>
            <a:r>
              <a:rPr lang="en-US" sz="8341" spc="-383">
                <a:solidFill>
                  <a:srgbClr val="FFFFFF"/>
                </a:solidFill>
                <a:latin typeface="Raleway Medium"/>
              </a:rPr>
              <a:t>Exploration of datasets</a:t>
            </a:r>
          </a:p>
        </p:txBody>
      </p:sp>
      <p:sp>
        <p:nvSpPr>
          <p:cNvPr name="TextBox 4" id="4"/>
          <p:cNvSpPr txBox="true"/>
          <p:nvPr/>
        </p:nvSpPr>
        <p:spPr>
          <a:xfrm rot="0">
            <a:off x="283460" y="8237150"/>
            <a:ext cx="17721080" cy="15811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rPr>
              <a:t>The line plot illustrates notable reductions in unemployment for Germany and Japan, volatility in Italy, an unusual peak in 2020 for most countries except Italy and France, and India experiencing fluctuations in 2019-2020 without significant change over two decades.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Freeform 2" id="2"/>
          <p:cNvSpPr/>
          <p:nvPr/>
        </p:nvSpPr>
        <p:spPr>
          <a:xfrm flipH="false" flipV="false" rot="0">
            <a:off x="1054406" y="2020828"/>
            <a:ext cx="5150018" cy="5097305"/>
          </a:xfrm>
          <a:custGeom>
            <a:avLst/>
            <a:gdLst/>
            <a:ahLst/>
            <a:cxnLst/>
            <a:rect r="r" b="b" t="t" l="l"/>
            <a:pathLst>
              <a:path h="5097305" w="5150018">
                <a:moveTo>
                  <a:pt x="0" y="0"/>
                </a:moveTo>
                <a:lnTo>
                  <a:pt x="5150018" y="0"/>
                </a:lnTo>
                <a:lnTo>
                  <a:pt x="5150018" y="5097306"/>
                </a:lnTo>
                <a:lnTo>
                  <a:pt x="0" y="5097306"/>
                </a:lnTo>
                <a:lnTo>
                  <a:pt x="0" y="0"/>
                </a:lnTo>
                <a:close/>
              </a:path>
            </a:pathLst>
          </a:custGeom>
          <a:blipFill>
            <a:blip r:embed="rId2"/>
            <a:stretch>
              <a:fillRect l="0" t="0" r="0" b="0"/>
            </a:stretch>
          </a:blipFill>
        </p:spPr>
      </p:sp>
      <p:sp>
        <p:nvSpPr>
          <p:cNvPr name="Freeform 3" id="3"/>
          <p:cNvSpPr/>
          <p:nvPr/>
        </p:nvSpPr>
        <p:spPr>
          <a:xfrm flipH="false" flipV="false" rot="0">
            <a:off x="11024077" y="1663857"/>
            <a:ext cx="6235223" cy="5483842"/>
          </a:xfrm>
          <a:custGeom>
            <a:avLst/>
            <a:gdLst/>
            <a:ahLst/>
            <a:cxnLst/>
            <a:rect r="r" b="b" t="t" l="l"/>
            <a:pathLst>
              <a:path h="5483842" w="6235223">
                <a:moveTo>
                  <a:pt x="0" y="0"/>
                </a:moveTo>
                <a:lnTo>
                  <a:pt x="6235223" y="0"/>
                </a:lnTo>
                <a:lnTo>
                  <a:pt x="6235223" y="5483842"/>
                </a:lnTo>
                <a:lnTo>
                  <a:pt x="0" y="5483842"/>
                </a:lnTo>
                <a:lnTo>
                  <a:pt x="0" y="0"/>
                </a:lnTo>
                <a:close/>
              </a:path>
            </a:pathLst>
          </a:custGeom>
          <a:blipFill>
            <a:blip r:embed="rId3"/>
            <a:stretch>
              <a:fillRect l="-279" t="-67" r="0" b="-67"/>
            </a:stretch>
          </a:blipFill>
        </p:spPr>
      </p:sp>
      <p:sp>
        <p:nvSpPr>
          <p:cNvPr name="TextBox 4" id="4"/>
          <p:cNvSpPr txBox="true"/>
          <p:nvPr/>
        </p:nvSpPr>
        <p:spPr>
          <a:xfrm rot="0">
            <a:off x="3999681" y="622143"/>
            <a:ext cx="10288637" cy="1041714"/>
          </a:xfrm>
          <a:prstGeom prst="rect">
            <a:avLst/>
          </a:prstGeom>
        </p:spPr>
        <p:txBody>
          <a:bodyPr anchor="t" rtlCol="false" tIns="0" lIns="0" bIns="0" rIns="0">
            <a:spAutoFit/>
          </a:bodyPr>
          <a:lstStyle/>
          <a:p>
            <a:pPr marL="0" indent="0" lvl="1">
              <a:lnSpc>
                <a:spcPts val="7507"/>
              </a:lnSpc>
            </a:pPr>
            <a:r>
              <a:rPr lang="en-US" sz="8341" spc="-383">
                <a:solidFill>
                  <a:srgbClr val="FFFFFF"/>
                </a:solidFill>
                <a:latin typeface="Raleway Medium"/>
              </a:rPr>
              <a:t>Exploration of datasets</a:t>
            </a:r>
          </a:p>
        </p:txBody>
      </p:sp>
      <p:sp>
        <p:nvSpPr>
          <p:cNvPr name="TextBox 5" id="5"/>
          <p:cNvSpPr txBox="true"/>
          <p:nvPr/>
        </p:nvSpPr>
        <p:spPr>
          <a:xfrm rot="0">
            <a:off x="370266" y="7254252"/>
            <a:ext cx="7258830" cy="2622549"/>
          </a:xfrm>
          <a:prstGeom prst="rect">
            <a:avLst/>
          </a:prstGeom>
        </p:spPr>
        <p:txBody>
          <a:bodyPr anchor="t" rtlCol="false" tIns="0" lIns="0" bIns="0" rIns="0">
            <a:spAutoFit/>
          </a:bodyPr>
          <a:lstStyle/>
          <a:p>
            <a:pPr>
              <a:lnSpc>
                <a:spcPts val="3500"/>
              </a:lnSpc>
            </a:pPr>
            <a:r>
              <a:rPr lang="en-US" sz="2500">
                <a:solidFill>
                  <a:srgbClr val="FFFFFF"/>
                </a:solidFill>
                <a:latin typeface="Canva Sans"/>
              </a:rPr>
              <a:t>The box plot shows minimal spread in unemployment for Canada, France, and India, with outliers indicating unusual extremes; Japan has the lowest rates, the UK and US are left-skewed, and Italy exhibits the highest median unemployment rate.</a:t>
            </a:r>
          </a:p>
        </p:txBody>
      </p:sp>
      <p:sp>
        <p:nvSpPr>
          <p:cNvPr name="TextBox 6" id="6"/>
          <p:cNvSpPr txBox="true"/>
          <p:nvPr/>
        </p:nvSpPr>
        <p:spPr>
          <a:xfrm rot="0">
            <a:off x="11024077" y="7273302"/>
            <a:ext cx="6877386" cy="2491739"/>
          </a:xfrm>
          <a:prstGeom prst="rect">
            <a:avLst/>
          </a:prstGeom>
        </p:spPr>
        <p:txBody>
          <a:bodyPr anchor="t" rtlCol="false" tIns="0" lIns="0" bIns="0" rIns="0">
            <a:spAutoFit/>
          </a:bodyPr>
          <a:lstStyle/>
          <a:p>
            <a:pPr>
              <a:lnSpc>
                <a:spcPts val="3360"/>
              </a:lnSpc>
            </a:pPr>
            <a:r>
              <a:rPr lang="en-US" sz="2400">
                <a:solidFill>
                  <a:srgbClr val="FFFFFF"/>
                </a:solidFill>
                <a:latin typeface="Canva Sans"/>
              </a:rPr>
              <a:t>Heatmap reveals the highest crime rates in the US in 2003 persisting in subsequent years, with India ranking second; 2021 exhibits an anomalous surge in the UK, possibly an outlier, while Italy records unexpected crime rates in 2003 and 2004."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false" flipV="false" rot="0">
            <a:off x="-225474" y="8847122"/>
            <a:ext cx="1519953" cy="1769960"/>
          </a:xfrm>
          <a:custGeom>
            <a:avLst/>
            <a:gdLst/>
            <a:ahLst/>
            <a:cxnLst/>
            <a:rect r="r" b="b" t="t" l="l"/>
            <a:pathLst>
              <a:path h="1769960" w="1519953">
                <a:moveTo>
                  <a:pt x="0" y="0"/>
                </a:moveTo>
                <a:lnTo>
                  <a:pt x="1519953" y="0"/>
                </a:lnTo>
                <a:lnTo>
                  <a:pt x="1519953" y="1769961"/>
                </a:lnTo>
                <a:lnTo>
                  <a:pt x="0" y="1769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40381" y="-357154"/>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7970111" y="0"/>
            <a:ext cx="10317889" cy="10287000"/>
          </a:xfrm>
          <a:prstGeom prst="rect">
            <a:avLst/>
          </a:prstGeom>
          <a:solidFill>
            <a:srgbClr val="FFFFFF"/>
          </a:solidFill>
        </p:spPr>
      </p:sp>
      <p:sp>
        <p:nvSpPr>
          <p:cNvPr name="Freeform 5" id="5"/>
          <p:cNvSpPr/>
          <p:nvPr/>
        </p:nvSpPr>
        <p:spPr>
          <a:xfrm flipH="false" flipV="false" rot="0">
            <a:off x="7970111" y="811286"/>
            <a:ext cx="10147619" cy="7280917"/>
          </a:xfrm>
          <a:custGeom>
            <a:avLst/>
            <a:gdLst/>
            <a:ahLst/>
            <a:cxnLst/>
            <a:rect r="r" b="b" t="t" l="l"/>
            <a:pathLst>
              <a:path h="7280917" w="10147619">
                <a:moveTo>
                  <a:pt x="0" y="0"/>
                </a:moveTo>
                <a:lnTo>
                  <a:pt x="10147619" y="0"/>
                </a:lnTo>
                <a:lnTo>
                  <a:pt x="10147619" y="7280917"/>
                </a:lnTo>
                <a:lnTo>
                  <a:pt x="0" y="7280917"/>
                </a:lnTo>
                <a:lnTo>
                  <a:pt x="0" y="0"/>
                </a:lnTo>
                <a:close/>
              </a:path>
            </a:pathLst>
          </a:custGeom>
          <a:blipFill>
            <a:blip r:embed="rId4"/>
            <a:stretch>
              <a:fillRect l="0" t="0" r="0" b="0"/>
            </a:stretch>
          </a:blipFill>
        </p:spPr>
      </p:sp>
      <p:sp>
        <p:nvSpPr>
          <p:cNvPr name="TextBox 6" id="6"/>
          <p:cNvSpPr txBox="true"/>
          <p:nvPr/>
        </p:nvSpPr>
        <p:spPr>
          <a:xfrm rot="0">
            <a:off x="-105779" y="2256798"/>
            <a:ext cx="7569918" cy="807635"/>
          </a:xfrm>
          <a:prstGeom prst="rect">
            <a:avLst/>
          </a:prstGeom>
        </p:spPr>
        <p:txBody>
          <a:bodyPr anchor="t" rtlCol="false" tIns="0" lIns="0" bIns="0" rIns="0">
            <a:spAutoFit/>
          </a:bodyPr>
          <a:lstStyle/>
          <a:p>
            <a:pPr algn="ctr">
              <a:lnSpc>
                <a:spcPts val="3050"/>
              </a:lnSpc>
            </a:pPr>
            <a:r>
              <a:rPr lang="en-US" sz="3466">
                <a:solidFill>
                  <a:srgbClr val="FFFFFF"/>
                </a:solidFill>
                <a:latin typeface="Raleway Ultra-Bold"/>
              </a:rPr>
              <a:t>Correlation analysis for  all countries over the years</a:t>
            </a:r>
          </a:p>
        </p:txBody>
      </p:sp>
      <p:sp>
        <p:nvSpPr>
          <p:cNvPr name="TextBox 7" id="7"/>
          <p:cNvSpPr txBox="true"/>
          <p:nvPr/>
        </p:nvSpPr>
        <p:spPr>
          <a:xfrm rot="0">
            <a:off x="0" y="3186583"/>
            <a:ext cx="7358360" cy="6426669"/>
          </a:xfrm>
          <a:prstGeom prst="rect">
            <a:avLst/>
          </a:prstGeom>
        </p:spPr>
        <p:txBody>
          <a:bodyPr anchor="t" rtlCol="false" tIns="0" lIns="0" bIns="0" rIns="0">
            <a:spAutoFit/>
          </a:bodyPr>
          <a:lstStyle/>
          <a:p>
            <a:pPr algn="ctr">
              <a:lnSpc>
                <a:spcPts val="4349"/>
              </a:lnSpc>
            </a:pPr>
          </a:p>
          <a:p>
            <a:pPr algn="ctr">
              <a:lnSpc>
                <a:spcPts val="5298"/>
              </a:lnSpc>
            </a:pPr>
            <a:r>
              <a:rPr lang="en-US" sz="3784">
                <a:solidFill>
                  <a:srgbClr val="000000"/>
                </a:solidFill>
                <a:latin typeface="Canva Sans"/>
              </a:rPr>
              <a:t> </a:t>
            </a:r>
            <a:r>
              <a:rPr lang="en-US" sz="3784">
                <a:solidFill>
                  <a:srgbClr val="F9B80C"/>
                </a:solidFill>
                <a:latin typeface="Canva Sans"/>
              </a:rPr>
              <a:t>1.Germany and Japan: </a:t>
            </a:r>
          </a:p>
          <a:p>
            <a:pPr algn="ctr">
              <a:lnSpc>
                <a:spcPts val="4598"/>
              </a:lnSpc>
            </a:pPr>
            <a:r>
              <a:rPr lang="en-US" sz="3284">
                <a:solidFill>
                  <a:srgbClr val="F9B80C"/>
                </a:solidFill>
                <a:latin typeface="Canva Sans"/>
              </a:rPr>
              <a:t>High Positive Linear Correlation</a:t>
            </a:r>
          </a:p>
          <a:p>
            <a:pPr algn="ctr">
              <a:lnSpc>
                <a:spcPts val="4598"/>
              </a:lnSpc>
            </a:pPr>
          </a:p>
          <a:p>
            <a:pPr algn="ctr">
              <a:lnSpc>
                <a:spcPts val="4598"/>
              </a:lnSpc>
            </a:pPr>
            <a:r>
              <a:rPr lang="en-US" sz="3284">
                <a:solidFill>
                  <a:srgbClr val="F9B80C"/>
                </a:solidFill>
                <a:latin typeface="Canva Sans"/>
              </a:rPr>
              <a:t>2.UK, India, Italy: </a:t>
            </a:r>
          </a:p>
          <a:p>
            <a:pPr algn="ctr">
              <a:lnSpc>
                <a:spcPts val="4598"/>
              </a:lnSpc>
            </a:pPr>
            <a:r>
              <a:rPr lang="en-US" sz="3284">
                <a:solidFill>
                  <a:srgbClr val="F9B80C"/>
                </a:solidFill>
                <a:latin typeface="Canva Sans"/>
              </a:rPr>
              <a:t>Moderate Spearman Correlation</a:t>
            </a:r>
          </a:p>
          <a:p>
            <a:pPr algn="ctr">
              <a:lnSpc>
                <a:spcPts val="4598"/>
              </a:lnSpc>
            </a:pPr>
          </a:p>
          <a:p>
            <a:pPr algn="ctr">
              <a:lnSpc>
                <a:spcPts val="5298"/>
              </a:lnSpc>
            </a:pPr>
            <a:r>
              <a:rPr lang="en-US" sz="3784">
                <a:solidFill>
                  <a:srgbClr val="F9B80C"/>
                </a:solidFill>
                <a:latin typeface="Canva Sans"/>
              </a:rPr>
              <a:t>3.Canada, France, US: </a:t>
            </a:r>
          </a:p>
          <a:p>
            <a:pPr algn="ctr">
              <a:lnSpc>
                <a:spcPts val="4598"/>
              </a:lnSpc>
            </a:pPr>
            <a:r>
              <a:rPr lang="en-US" sz="3284">
                <a:solidFill>
                  <a:srgbClr val="F9B80C"/>
                </a:solidFill>
                <a:latin typeface="Canva Sans"/>
              </a:rPr>
              <a:t>Less Correlation</a:t>
            </a:r>
          </a:p>
          <a:p>
            <a:pPr algn="ctr">
              <a:lnSpc>
                <a:spcPts val="4349"/>
              </a:lnSpc>
            </a:pPr>
            <a:r>
              <a:rPr lang="en-US" sz="3106">
                <a:solidFill>
                  <a:srgbClr val="000000"/>
                </a:solidFill>
                <a:latin typeface="Canva Sans"/>
              </a:rPr>
              <a:t>  </a:t>
            </a:r>
            <a:r>
              <a:rPr lang="en-US" sz="3106">
                <a:solidFill>
                  <a:srgbClr val="FFFFFF"/>
                </a:solidFill>
                <a:latin typeface="Canva Sans"/>
              </a:rPr>
              <a:t> </a:t>
            </a:r>
          </a:p>
          <a:p>
            <a:pPr algn="ctr">
              <a:lnSpc>
                <a:spcPts val="4349"/>
              </a:lnSpc>
            </a:pPr>
          </a:p>
        </p:txBody>
      </p:sp>
      <p:sp>
        <p:nvSpPr>
          <p:cNvPr name="TextBox 8" id="8"/>
          <p:cNvSpPr txBox="true"/>
          <p:nvPr/>
        </p:nvSpPr>
        <p:spPr>
          <a:xfrm rot="0">
            <a:off x="2635734" y="141605"/>
            <a:ext cx="237552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Results</a:t>
            </a:r>
          </a:p>
        </p:txBody>
      </p:sp>
      <p:sp>
        <p:nvSpPr>
          <p:cNvPr name="TextBox 9" id="9"/>
          <p:cNvSpPr txBox="true"/>
          <p:nvPr/>
        </p:nvSpPr>
        <p:spPr>
          <a:xfrm rot="0">
            <a:off x="8055246" y="8530591"/>
            <a:ext cx="9635676" cy="356234"/>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Fig1: Correlation analysis for countries combined over the years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DAF55qmHll8</dc:identifier>
  <dcterms:modified xsi:type="dcterms:W3CDTF">2011-08-01T06:04:30Z</dcterms:modified>
  <cp:revision>1</cp:revision>
  <dc:title>Unemploymen</dc:title>
</cp:coreProperties>
</file>